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1" r:id="rId1"/>
    <p:sldMasterId id="2147483719" r:id="rId2"/>
  </p:sldMasterIdLst>
  <p:notesMasterIdLst>
    <p:notesMasterId r:id="rId16"/>
  </p:notesMasterIdLst>
  <p:sldIdLst>
    <p:sldId id="1295" r:id="rId3"/>
    <p:sldId id="1324" r:id="rId4"/>
    <p:sldId id="1339" r:id="rId5"/>
    <p:sldId id="1325" r:id="rId6"/>
    <p:sldId id="1326" r:id="rId7"/>
    <p:sldId id="1328" r:id="rId8"/>
    <p:sldId id="1330" r:id="rId9"/>
    <p:sldId id="1332" r:id="rId10"/>
    <p:sldId id="1327" r:id="rId11"/>
    <p:sldId id="1329" r:id="rId12"/>
    <p:sldId id="1335" r:id="rId13"/>
    <p:sldId id="1333" r:id="rId14"/>
    <p:sldId id="1336" r:id="rId15"/>
  </p:sldIdLst>
  <p:sldSz cx="12192000" cy="6858000"/>
  <p:notesSz cx="10233025" cy="7102475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CGadv" id="{D218999E-ACF0-6A40-BCBA-5462F9BBA653}">
          <p14:sldIdLst>
            <p14:sldId id="1295"/>
            <p14:sldId id="1324"/>
            <p14:sldId id="1339"/>
            <p14:sldId id="1325"/>
            <p14:sldId id="1326"/>
            <p14:sldId id="1328"/>
            <p14:sldId id="1330"/>
            <p14:sldId id="1332"/>
            <p14:sldId id="1327"/>
            <p14:sldId id="1329"/>
            <p14:sldId id="1335"/>
            <p14:sldId id="1333"/>
            <p14:sldId id="1336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软用户" lastIdx="2" clrIdx="0">
    <p:extLst>
      <p:ext uri="{19B8F6BF-5375-455C-9EA6-DF929625EA0E}">
        <p15:presenceInfo xmlns:p15="http://schemas.microsoft.com/office/powerpoint/2012/main" userId="微软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436786"/>
    <a:srgbClr val="36456E"/>
    <a:srgbClr val="005B95"/>
    <a:srgbClr val="FAFAFA"/>
    <a:srgbClr val="F6F6F6"/>
    <a:srgbClr val="FDFDFD"/>
    <a:srgbClr val="F9F9F9"/>
    <a:srgbClr val="0079C7"/>
    <a:srgbClr val="018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0" autoAdjust="0"/>
    <p:restoredTop sz="79484" autoAdjust="0"/>
  </p:normalViewPr>
  <p:slideViewPr>
    <p:cSldViewPr snapToGrid="0">
      <p:cViewPr>
        <p:scale>
          <a:sx n="125" d="100"/>
          <a:sy n="125" d="100"/>
        </p:scale>
        <p:origin x="264" y="-1422"/>
      </p:cViewPr>
      <p:guideLst>
        <p:guide pos="416"/>
        <p:guide pos="7256"/>
        <p:guide orient="horz" pos="648"/>
        <p:guide orient="horz" pos="712"/>
        <p:guide orient="horz" pos="3838"/>
      </p:guideLst>
    </p:cSldViewPr>
  </p:slideViewPr>
  <p:outlineViewPr>
    <p:cViewPr>
      <p:scale>
        <a:sx n="33" d="100"/>
        <a:sy n="33" d="100"/>
      </p:scale>
      <p:origin x="0" y="-52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189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311" cy="356357"/>
          </a:xfrm>
          <a:prstGeom prst="rect">
            <a:avLst/>
          </a:prstGeom>
        </p:spPr>
        <p:txBody>
          <a:bodyPr vert="horz" lIns="99047" tIns="49523" rIns="99047" bIns="49523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6348" y="0"/>
            <a:ext cx="4434311" cy="356357"/>
          </a:xfrm>
          <a:prstGeom prst="rect">
            <a:avLst/>
          </a:prstGeom>
        </p:spPr>
        <p:txBody>
          <a:bodyPr vert="horz" lIns="99047" tIns="49523" rIns="99047" bIns="49523" rtlCol="0"/>
          <a:lstStyle>
            <a:lvl1pPr algn="r">
              <a:defRPr sz="1300"/>
            </a:lvl1pPr>
          </a:lstStyle>
          <a:p>
            <a:fld id="{F8C72384-693C-49D4-B217-402758878E4F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7" tIns="49523" rIns="99047" bIns="49523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3303" y="3418066"/>
            <a:ext cx="8186420" cy="2796600"/>
          </a:xfrm>
          <a:prstGeom prst="rect">
            <a:avLst/>
          </a:prstGeom>
        </p:spPr>
        <p:txBody>
          <a:bodyPr vert="horz" lIns="99047" tIns="49523" rIns="99047" bIns="49523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6746120"/>
            <a:ext cx="4434311" cy="356356"/>
          </a:xfrm>
          <a:prstGeom prst="rect">
            <a:avLst/>
          </a:prstGeom>
        </p:spPr>
        <p:txBody>
          <a:bodyPr vert="horz" lIns="99047" tIns="49523" rIns="99047" bIns="49523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6348" y="6746120"/>
            <a:ext cx="4434311" cy="356356"/>
          </a:xfrm>
          <a:prstGeom prst="rect">
            <a:avLst/>
          </a:prstGeom>
        </p:spPr>
        <p:txBody>
          <a:bodyPr vert="horz" lIns="99047" tIns="49523" rIns="99047" bIns="49523" rtlCol="0" anchor="b"/>
          <a:lstStyle>
            <a:lvl1pPr algn="r">
              <a:defRPr sz="1300"/>
            </a:lvl1pPr>
          </a:lstStyle>
          <a:p>
            <a:fld id="{B5FBF459-00BE-4F08-81AF-84A126621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The final part of this thesis is about spoofing issue in IoT sensing. </a:t>
            </a:r>
          </a:p>
          <a:p>
            <a:endParaRPr lang="en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In this part, </a:t>
            </a:r>
            <a:r>
              <a:rPr lang="en-US" baseline="0" dirty="0"/>
              <a:t>w</a:t>
            </a:r>
            <a:r>
              <a:rPr lang="en-US" altLang="zh-CN" baseline="0" dirty="0"/>
              <a:t>e explore adversarial spooﬁng attacks on the DNN-powered ECG diagnosis system.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221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adversary may not be able to access the ECGs directly or they want to fool the system without leaving digital tampering footage. Thus, the attackers inject perturbation to on-the-ﬂy ECGs by physical process. Such attacks can be achieved by EMI signal injection.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96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challenges:</a:t>
            </a:r>
          </a:p>
          <a:p>
            <a:endParaRPr lang="en-US" dirty="0"/>
          </a:p>
          <a:p>
            <a:r>
              <a:rPr lang="en-US" dirty="0"/>
              <a:t>there is skewing in time domain between perturbation and ECG, since the attacker hardly knows ECG’s exact start time.  </a:t>
            </a:r>
          </a:p>
          <a:p>
            <a:endParaRPr lang="en-US" dirty="0"/>
          </a:p>
          <a:p>
            <a:r>
              <a:rPr lang="en-US" dirty="0"/>
              <a:t>Filtering of ECG devices, as a standard process to combat noise, will be applied on injected perturbation and may impair its attack effect.</a:t>
            </a:r>
          </a:p>
          <a:p>
            <a:endParaRPr lang="en-US" dirty="0"/>
          </a:p>
          <a:p>
            <a:r>
              <a:rPr lang="en-US" dirty="0"/>
              <a:t>We takes these two factors into consideration when designing attack strategy. </a:t>
            </a:r>
          </a:p>
          <a:p>
            <a:endParaRPr lang="en-US" dirty="0"/>
          </a:p>
          <a:p>
            <a:r>
              <a:rPr lang="en-US" dirty="0"/>
              <a:t>To handle time domain skewing, we model it as shifting transformation and optimize expectation over such transformation to search effective adversarial examples. </a:t>
            </a:r>
          </a:p>
          <a:p>
            <a:endParaRPr lang="en-US" dirty="0"/>
          </a:p>
          <a:p>
            <a:r>
              <a:rPr lang="en-US" dirty="0"/>
              <a:t>To handle filtering, we on purpose zero out the respective frequency component in perturbation so that it can be resistant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filters.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79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two third.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9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3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ECG is an important tool to diagnose a wide spectrum of cardiac disorders, which are the leading health problem and cause of death worldwide by statistics. </a:t>
            </a:r>
          </a:p>
          <a:p>
            <a:endParaRPr lang="en-US" dirty="0"/>
          </a:p>
          <a:p>
            <a:r>
              <a:rPr lang="en-CN" dirty="0"/>
              <a:t>Noweadays, there are many portable ECG recoding devices, such as ECG patches and smartwatches. </a:t>
            </a:r>
          </a:p>
          <a:p>
            <a:endParaRPr lang="en-CN" dirty="0"/>
          </a:p>
          <a:p>
            <a:r>
              <a:rPr lang="en-CN" dirty="0"/>
              <a:t>Recently, there is a trend to use DNN system for ECG classification, because it has </a:t>
            </a:r>
            <a:r>
              <a:rPr lang="en-US" dirty="0"/>
              <a:t>achieved parity with cardiologists on ECG classiﬁcation. </a:t>
            </a:r>
          </a:p>
          <a:p>
            <a:r>
              <a:rPr lang="en-US" dirty="0"/>
              <a:t>Given enormous costs of healthcare, it is tempting to replace expensive manual ECG examining of experts with a cheap and highly accurate deep learning system.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4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literatures have shown that it is possible to attack a DNN-based image classiﬁer. </a:t>
            </a:r>
          </a:p>
          <a:p>
            <a:r>
              <a:rPr lang="en-US" dirty="0"/>
              <a:t>To illustrate it, we use panda and gibbon as examples, the DNN model will be trained to have a decision boundary between two classes. However, it is not 100% accurate. There are some blind spots. There may be some sample that looks </a:t>
            </a:r>
            <a:r>
              <a:rPr lang="en-US" dirty="0" err="1"/>
              <a:t>similiar</a:t>
            </a:r>
            <a:r>
              <a:rPr lang="en-US" dirty="0"/>
              <a:t> to panda but misclassified as gibbon. We call them adversarial examples. And an adversary will use efficient strategy to find them</a:t>
            </a:r>
            <a:r>
              <a:rPr lang="zh-CN" altLang="en-US" dirty="0"/>
              <a:t> </a:t>
            </a:r>
            <a:r>
              <a:rPr lang="en-US" altLang="zh-CN" dirty="0"/>
              <a:t>to cheat the system. </a:t>
            </a:r>
            <a:r>
              <a:rPr lang="en-US" dirty="0"/>
              <a:t> 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16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DNN’s increasing adoption in ECG diagnosis, its potential vulnerability to ‘adversarial examples’ also arouses public concerns.</a:t>
            </a:r>
          </a:p>
          <a:p>
            <a:endParaRPr lang="en-US" dirty="0"/>
          </a:p>
          <a:p>
            <a:r>
              <a:rPr lang="en-US" dirty="0"/>
              <a:t>It is important to eliminate the blind spots of such systems because people’s health and life count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/>
              <a:t>we would like to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78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Our attack goal 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en-CN" dirty="0"/>
              <a:t> fomulated as follows:</a:t>
            </a:r>
          </a:p>
          <a:p>
            <a:endParaRPr lang="en-CN" dirty="0"/>
          </a:p>
          <a:p>
            <a:r>
              <a:rPr lang="en-CN" dirty="0"/>
              <a:t>an adversary tried to generate adv to mislead the classfier output the result that he desires.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91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the case I, the user uploads the data collected by ECG patches to the remote cloud which has rich computation resources.</a:t>
            </a: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adversary can access the ECG recordings and corrupt them by adding perturbations. One possible case is a doctor who can access patients’ ECGs and have monetary incentive to manipulate them to fool the checking system of insurance companies.</a:t>
            </a:r>
          </a:p>
          <a:p>
            <a:endParaRPr lang="en-CN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r>
              <a:rPr lang="en-US" sz="1800" kern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adversary desires the data perturbations be effective to mislead the system but also sufﬁciently subtle that they are imperceptible to other people/experts. </a:t>
            </a:r>
          </a:p>
          <a:p>
            <a:endParaRPr lang="en-CN" sz="18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endParaRPr lang="en-C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4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simply applying existing image-targeted attacks on ECG recordings generates suspicious adversarial instances. </a:t>
            </a:r>
          </a:p>
          <a:p>
            <a:endParaRPr lang="en-US" dirty="0"/>
          </a:p>
          <a:p>
            <a:r>
              <a:rPr lang="en-US" dirty="0"/>
              <a:t>because in image domain, they used </a:t>
            </a:r>
            <a:r>
              <a:rPr lang="en-US" dirty="0" err="1"/>
              <a:t>Lp</a:t>
            </a:r>
            <a:r>
              <a:rPr lang="en-US" dirty="0"/>
              <a:t> norm to encourage visual imperceptibility. </a:t>
            </a:r>
          </a:p>
          <a:p>
            <a:r>
              <a:rPr lang="en-US" dirty="0"/>
              <a:t>However, human has …</a:t>
            </a:r>
          </a:p>
          <a:p>
            <a:r>
              <a:rPr lang="en-US" dirty="0"/>
              <a:t>when two data arrays are visualized as line curves, their differences are more prominent rather than those visualized as gray-scale images.</a:t>
            </a:r>
          </a:p>
          <a:p>
            <a:endParaRPr lang="en-US" dirty="0"/>
          </a:p>
          <a:p>
            <a:r>
              <a:rPr lang="en-US" dirty="0"/>
              <a:t>L-p norm is unsuitable for ECG recordings.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7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Fg</a:t>
            </a:r>
            <a:r>
              <a:rPr lang="en-US" dirty="0"/>
              <a:t> is objective function, which is to push the sample across the model decision boundary.  </a:t>
            </a:r>
          </a:p>
          <a:p>
            <a:endParaRPr lang="en-US" dirty="0"/>
          </a:p>
          <a:p>
            <a:r>
              <a:rPr lang="en-US" dirty="0"/>
              <a:t>Smoothness metric d smooth quantiﬁes the smoothness of perturbation(</a:t>
            </a:r>
            <a:r>
              <a:rPr lang="el-GR" dirty="0"/>
              <a:t>δ) </a:t>
            </a:r>
            <a:r>
              <a:rPr lang="en-US" dirty="0"/>
              <a:t>by measuring the variation of the difference between </a:t>
            </a:r>
            <a:r>
              <a:rPr lang="en-US" dirty="0" err="1"/>
              <a:t>neighbouring</a:t>
            </a:r>
            <a:r>
              <a:rPr lang="en-US" dirty="0"/>
              <a:t> points of perturbation. </a:t>
            </a:r>
          </a:p>
          <a:p>
            <a:endParaRPr lang="en-US" dirty="0"/>
          </a:p>
          <a:p>
            <a:r>
              <a:rPr lang="en-US" dirty="0"/>
              <a:t>The smaller the variation, the smoother the perturbation. </a:t>
            </a:r>
          </a:p>
          <a:p>
            <a:endParaRPr lang="en-US" dirty="0"/>
          </a:p>
          <a:p>
            <a:r>
              <a:rPr lang="en-US" dirty="0"/>
              <a:t>By adopting smoothness metric rather than l2 norm, we generate imperceptible adversarial ECGs.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recruit</a:t>
            </a:r>
            <a:r>
              <a:rPr lang="zh-CN" altLang="en-US" dirty="0"/>
              <a:t> </a:t>
            </a:r>
            <a:r>
              <a:rPr lang="en-US" altLang="zh-CN" dirty="0"/>
              <a:t>volunteers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AMT to test our system. 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BF459-00BE-4F08-81AF-84A126621F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95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流程图: 手动输入 17">
            <a:extLst>
              <a:ext uri="{FF2B5EF4-FFF2-40B4-BE49-F238E27FC236}">
                <a16:creationId xmlns:a16="http://schemas.microsoft.com/office/drawing/2014/main" id="{E82F5051-7FCE-45F2-9895-F4D1A6256C5A}"/>
              </a:ext>
            </a:extLst>
          </p:cNvPr>
          <p:cNvSpPr/>
          <p:nvPr userDrawn="1"/>
        </p:nvSpPr>
        <p:spPr>
          <a:xfrm rot="16200000" flipV="1">
            <a:off x="-42866" y="42863"/>
            <a:ext cx="6858000" cy="677227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FCE43D4-A8D0-40FF-85E3-F44E21EB6A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6" t="7133" r="3586" b="7133"/>
          <a:stretch/>
        </p:blipFill>
        <p:spPr>
          <a:xfrm>
            <a:off x="219916" y="236669"/>
            <a:ext cx="11752167" cy="6384662"/>
          </a:xfrm>
          <a:custGeom>
            <a:avLst/>
            <a:gdLst>
              <a:gd name="connsiteX0" fmla="*/ 0 w 11317574"/>
              <a:gd name="connsiteY0" fmla="*/ 0 h 6056026"/>
              <a:gd name="connsiteX1" fmla="*/ 11317574 w 11317574"/>
              <a:gd name="connsiteY1" fmla="*/ 0 h 6056026"/>
              <a:gd name="connsiteX2" fmla="*/ 11317574 w 11317574"/>
              <a:gd name="connsiteY2" fmla="*/ 6056026 h 6056026"/>
              <a:gd name="connsiteX3" fmla="*/ 0 w 11317574"/>
              <a:gd name="connsiteY3" fmla="*/ 6056026 h 605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17574" h="6056026">
                <a:moveTo>
                  <a:pt x="0" y="0"/>
                </a:moveTo>
                <a:lnTo>
                  <a:pt x="11317574" y="0"/>
                </a:lnTo>
                <a:lnTo>
                  <a:pt x="11317574" y="6056026"/>
                </a:lnTo>
                <a:lnTo>
                  <a:pt x="0" y="6056026"/>
                </a:lnTo>
                <a:close/>
              </a:path>
            </a:pathLst>
          </a:cu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648202-6561-4C41-B3AE-71CD1A39E4BE}"/>
              </a:ext>
            </a:extLst>
          </p:cNvPr>
          <p:cNvSpPr/>
          <p:nvPr userDrawn="1"/>
        </p:nvSpPr>
        <p:spPr>
          <a:xfrm>
            <a:off x="219916" y="236669"/>
            <a:ext cx="11752168" cy="638466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  <a:effectLst>
            <a:outerShdw blurRad="190500" dist="63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9DDFF-B3F6-C14E-8EEE-EC432C0B8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70FF7-67BE-5C48-8D7A-407103021E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102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A8FB7E8-B22A-4F80-8BAF-ED862F7BBC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9904" y="1901468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Righ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80BCC719-64E8-4CAE-8929-C80716FBED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2363" y="1895930"/>
            <a:ext cx="3434167" cy="2104474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F38EE7D-EDAD-435F-B04A-D8FA12ADBD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3560" y="1644454"/>
            <a:ext cx="4604880" cy="2584487"/>
          </a:xfrm>
          <a:custGeom>
            <a:avLst/>
            <a:gdLst>
              <a:gd name="connsiteX0" fmla="*/ 0 w 3434167"/>
              <a:gd name="connsiteY0" fmla="*/ 0 h 1931520"/>
              <a:gd name="connsiteX1" fmla="*/ 3434167 w 3434167"/>
              <a:gd name="connsiteY1" fmla="*/ 0 h 1931520"/>
              <a:gd name="connsiteX2" fmla="*/ 3434167 w 3434167"/>
              <a:gd name="connsiteY2" fmla="*/ 1931520 h 1931520"/>
              <a:gd name="connsiteX3" fmla="*/ 0 w 3434167"/>
              <a:gd name="connsiteY3" fmla="*/ 1931520 h 19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167" h="1931520">
                <a:moveTo>
                  <a:pt x="0" y="0"/>
                </a:moveTo>
                <a:lnTo>
                  <a:pt x="3434167" y="0"/>
                </a:lnTo>
                <a:lnTo>
                  <a:pt x="3434167" y="1931520"/>
                </a:lnTo>
                <a:lnTo>
                  <a:pt x="0" y="1931520"/>
                </a:lnTo>
                <a:close/>
              </a:path>
            </a:pathLst>
          </a:custGeom>
          <a:effectLst>
            <a:outerShdw blurRad="127000" sx="102000" sy="102000" algn="ctr" rotWithShape="0">
              <a:schemeClr val="bg1">
                <a:lumMod val="50000"/>
                <a:alpha val="30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8F607F96-10D7-459B-9AF0-A75C9D46F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631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0658382-8A2D-4481-A310-23B3F77B7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770744"/>
            <a:ext cx="5776686" cy="3758837"/>
          </a:xfrm>
          <a:custGeom>
            <a:avLst/>
            <a:gdLst>
              <a:gd name="connsiteX0" fmla="*/ 0 w 5776686"/>
              <a:gd name="connsiteY0" fmla="*/ 0 h 3758837"/>
              <a:gd name="connsiteX1" fmla="*/ 5776686 w 5776686"/>
              <a:gd name="connsiteY1" fmla="*/ 0 h 3758837"/>
              <a:gd name="connsiteX2" fmla="*/ 5776686 w 5776686"/>
              <a:gd name="connsiteY2" fmla="*/ 3758837 h 3758837"/>
              <a:gd name="connsiteX3" fmla="*/ 0 w 5776686"/>
              <a:gd name="connsiteY3" fmla="*/ 3758837 h 375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6686" h="3758837">
                <a:moveTo>
                  <a:pt x="0" y="0"/>
                </a:moveTo>
                <a:lnTo>
                  <a:pt x="5776686" y="0"/>
                </a:lnTo>
                <a:lnTo>
                  <a:pt x="5776686" y="3758837"/>
                </a:lnTo>
                <a:lnTo>
                  <a:pt x="0" y="3758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0248CFA7-7113-4BE8-9784-5014928D83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2FAC9-8ABD-BA4F-8295-D095E055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090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9009B5-2F68-4BCA-8959-49DB8CE0E9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635" y="1035591"/>
            <a:ext cx="10556729" cy="3240588"/>
          </a:xfrm>
          <a:custGeom>
            <a:avLst/>
            <a:gdLst>
              <a:gd name="connsiteX0" fmla="*/ 0 w 10874375"/>
              <a:gd name="connsiteY0" fmla="*/ 0 h 3462946"/>
              <a:gd name="connsiteX1" fmla="*/ 10874375 w 10874375"/>
              <a:gd name="connsiteY1" fmla="*/ 0 h 3462946"/>
              <a:gd name="connsiteX2" fmla="*/ 10874375 w 10874375"/>
              <a:gd name="connsiteY2" fmla="*/ 3462946 h 3462946"/>
              <a:gd name="connsiteX3" fmla="*/ 0 w 10874375"/>
              <a:gd name="connsiteY3" fmla="*/ 3462946 h 3462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4375" h="3462946">
                <a:moveTo>
                  <a:pt x="0" y="0"/>
                </a:moveTo>
                <a:lnTo>
                  <a:pt x="10874375" y="0"/>
                </a:lnTo>
                <a:lnTo>
                  <a:pt x="10874375" y="3462946"/>
                </a:lnTo>
                <a:lnTo>
                  <a:pt x="0" y="34629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38A52D31-DC1A-4850-B6B9-7C861D54D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09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C12B7AA-2214-4A55-99D1-F48E53BEF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4298" y="1327793"/>
            <a:ext cx="1903405" cy="1903405"/>
          </a:xfrm>
          <a:custGeom>
            <a:avLst/>
            <a:gdLst>
              <a:gd name="connsiteX0" fmla="*/ 800318 w 1600636"/>
              <a:gd name="connsiteY0" fmla="*/ 0 h 1600636"/>
              <a:gd name="connsiteX1" fmla="*/ 1600636 w 1600636"/>
              <a:gd name="connsiteY1" fmla="*/ 800318 h 1600636"/>
              <a:gd name="connsiteX2" fmla="*/ 800318 w 1600636"/>
              <a:gd name="connsiteY2" fmla="*/ 1600636 h 1600636"/>
              <a:gd name="connsiteX3" fmla="*/ 0 w 1600636"/>
              <a:gd name="connsiteY3" fmla="*/ 800318 h 1600636"/>
              <a:gd name="connsiteX4" fmla="*/ 800318 w 1600636"/>
              <a:gd name="connsiteY4" fmla="*/ 0 h 1600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636" h="1600636">
                <a:moveTo>
                  <a:pt x="800318" y="0"/>
                </a:moveTo>
                <a:cubicBezTo>
                  <a:pt x="1242321" y="0"/>
                  <a:pt x="1600636" y="358315"/>
                  <a:pt x="1600636" y="800318"/>
                </a:cubicBezTo>
                <a:cubicBezTo>
                  <a:pt x="1600636" y="1242321"/>
                  <a:pt x="1242321" y="1600636"/>
                  <a:pt x="800318" y="1600636"/>
                </a:cubicBezTo>
                <a:cubicBezTo>
                  <a:pt x="358315" y="1600636"/>
                  <a:pt x="0" y="1242321"/>
                  <a:pt x="0" y="800318"/>
                </a:cubicBezTo>
                <a:cubicBezTo>
                  <a:pt x="0" y="358315"/>
                  <a:pt x="358315" y="0"/>
                  <a:pt x="8003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D8CD48F9-EC06-42F8-958E-D173F6BD0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84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31AB73D7-BBF5-47C7-9C94-F55E919428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731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B1A7184-3E5E-4DA9-9C8D-E210FFD0FD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6725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CBABD34-201F-406F-A6B8-DCD133543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38718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8F3F4113-99C2-4B2C-B4E7-415431562D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737" y="2717176"/>
            <a:ext cx="2406856" cy="1677868"/>
          </a:xfrm>
          <a:custGeom>
            <a:avLst/>
            <a:gdLst>
              <a:gd name="connsiteX0" fmla="*/ 0 w 2406856"/>
              <a:gd name="connsiteY0" fmla="*/ 0 h 1677868"/>
              <a:gd name="connsiteX1" fmla="*/ 2406856 w 2406856"/>
              <a:gd name="connsiteY1" fmla="*/ 0 h 1677868"/>
              <a:gd name="connsiteX2" fmla="*/ 2406856 w 2406856"/>
              <a:gd name="connsiteY2" fmla="*/ 1677868 h 1677868"/>
              <a:gd name="connsiteX3" fmla="*/ 0 w 2406856"/>
              <a:gd name="connsiteY3" fmla="*/ 1677868 h 167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6856" h="1677868">
                <a:moveTo>
                  <a:pt x="0" y="0"/>
                </a:moveTo>
                <a:lnTo>
                  <a:pt x="2406856" y="0"/>
                </a:lnTo>
                <a:lnTo>
                  <a:pt x="2406856" y="1677868"/>
                </a:lnTo>
                <a:lnTo>
                  <a:pt x="0" y="1677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E8EC755B-99EE-48FE-A97C-B008B92C89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0476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DDA9A8D-9F55-4748-8E81-F0C3F77F95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1218" y="1273462"/>
            <a:ext cx="6811938" cy="2441929"/>
          </a:xfrm>
          <a:custGeom>
            <a:avLst/>
            <a:gdLst>
              <a:gd name="connsiteX0" fmla="*/ 0 w 10828469"/>
              <a:gd name="connsiteY0" fmla="*/ 0 h 2441929"/>
              <a:gd name="connsiteX1" fmla="*/ 10828469 w 10828469"/>
              <a:gd name="connsiteY1" fmla="*/ 0 h 2441929"/>
              <a:gd name="connsiteX2" fmla="*/ 10828469 w 10828469"/>
              <a:gd name="connsiteY2" fmla="*/ 2441929 h 2441929"/>
              <a:gd name="connsiteX3" fmla="*/ 0 w 10828469"/>
              <a:gd name="connsiteY3" fmla="*/ 2441929 h 244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8469" h="2441929">
                <a:moveTo>
                  <a:pt x="0" y="0"/>
                </a:moveTo>
                <a:lnTo>
                  <a:pt x="10828469" y="0"/>
                </a:lnTo>
                <a:lnTo>
                  <a:pt x="10828469" y="2441929"/>
                </a:lnTo>
                <a:lnTo>
                  <a:pt x="0" y="2441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6F1A6BE2-2BF3-408B-A8A5-5B6CBD9BE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181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AF86BA14-A668-4163-97E4-93B67E672B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038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AFCBE452-D00C-4698-82C7-5EF86C9A64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472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99FFCD16-2E1D-4FB5-B224-D80C04ED23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5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AD3AD903-A18F-4EA3-B50D-1B5B08EFF9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2100" y="1549833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FF287988-1EB3-47C7-BFF3-C658554981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3581831"/>
            <a:ext cx="2171700" cy="2031998"/>
          </a:xfrm>
          <a:custGeom>
            <a:avLst/>
            <a:gdLst>
              <a:gd name="connsiteX0" fmla="*/ 0 w 2171700"/>
              <a:gd name="connsiteY0" fmla="*/ 0 h 2031998"/>
              <a:gd name="connsiteX1" fmla="*/ 2171700 w 2171700"/>
              <a:gd name="connsiteY1" fmla="*/ 0 h 2031998"/>
              <a:gd name="connsiteX2" fmla="*/ 2171700 w 2171700"/>
              <a:gd name="connsiteY2" fmla="*/ 2031998 h 2031998"/>
              <a:gd name="connsiteX3" fmla="*/ 0 w 2171700"/>
              <a:gd name="connsiteY3" fmla="*/ 2031998 h 203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1700" h="2031998">
                <a:moveTo>
                  <a:pt x="0" y="0"/>
                </a:moveTo>
                <a:lnTo>
                  <a:pt x="2171700" y="0"/>
                </a:lnTo>
                <a:lnTo>
                  <a:pt x="2171700" y="2031998"/>
                </a:lnTo>
                <a:lnTo>
                  <a:pt x="0" y="2031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C4937F00-32C1-4B54-870E-8A7C96C2E0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4983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738AC892-5EB4-4FAC-B91E-F25B60526E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9744" y="1127592"/>
            <a:ext cx="4553385" cy="5038264"/>
          </a:xfrm>
          <a:custGeom>
            <a:avLst/>
            <a:gdLst>
              <a:gd name="connsiteX0" fmla="*/ 0 w 4553385"/>
              <a:gd name="connsiteY0" fmla="*/ 0 h 5038264"/>
              <a:gd name="connsiteX1" fmla="*/ 4553385 w 4553385"/>
              <a:gd name="connsiteY1" fmla="*/ 0 h 5038264"/>
              <a:gd name="connsiteX2" fmla="*/ 4553385 w 4553385"/>
              <a:gd name="connsiteY2" fmla="*/ 5038264 h 5038264"/>
              <a:gd name="connsiteX3" fmla="*/ 0 w 4553385"/>
              <a:gd name="connsiteY3" fmla="*/ 5038264 h 5038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3385" h="5038264">
                <a:moveTo>
                  <a:pt x="0" y="0"/>
                </a:moveTo>
                <a:lnTo>
                  <a:pt x="4553385" y="0"/>
                </a:lnTo>
                <a:lnTo>
                  <a:pt x="4553385" y="5038264"/>
                </a:lnTo>
                <a:lnTo>
                  <a:pt x="0" y="50382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A122ABF3-2C14-4777-8ADD-809BB8252E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438CA-5BF1-E040-8053-9A9FAEBE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0482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0BA1994-9FD0-4598-993C-F383525DF1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13569" y="1151227"/>
            <a:ext cx="2397593" cy="1708088"/>
          </a:xfrm>
          <a:custGeom>
            <a:avLst/>
            <a:gdLst>
              <a:gd name="connsiteX0" fmla="*/ 0 w 2397593"/>
              <a:gd name="connsiteY0" fmla="*/ 0 h 1497361"/>
              <a:gd name="connsiteX1" fmla="*/ 2397593 w 2397593"/>
              <a:gd name="connsiteY1" fmla="*/ 0 h 1497361"/>
              <a:gd name="connsiteX2" fmla="*/ 2397593 w 2397593"/>
              <a:gd name="connsiteY2" fmla="*/ 1497361 h 1497361"/>
              <a:gd name="connsiteX3" fmla="*/ 0 w 2397593"/>
              <a:gd name="connsiteY3" fmla="*/ 1497361 h 149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7593" h="1497361">
                <a:moveTo>
                  <a:pt x="0" y="0"/>
                </a:moveTo>
                <a:lnTo>
                  <a:pt x="2397593" y="0"/>
                </a:lnTo>
                <a:lnTo>
                  <a:pt x="2397593" y="1497361"/>
                </a:lnTo>
                <a:lnTo>
                  <a:pt x="0" y="14973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A243AC7A-128E-40C6-80F2-58F177574F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9839" y="1151227"/>
            <a:ext cx="2418113" cy="3173178"/>
          </a:xfrm>
          <a:custGeom>
            <a:avLst/>
            <a:gdLst>
              <a:gd name="connsiteX0" fmla="*/ 0 w 2418113"/>
              <a:gd name="connsiteY0" fmla="*/ 0 h 3063575"/>
              <a:gd name="connsiteX1" fmla="*/ 2418113 w 2418113"/>
              <a:gd name="connsiteY1" fmla="*/ 0 h 3063575"/>
              <a:gd name="connsiteX2" fmla="*/ 2418113 w 2418113"/>
              <a:gd name="connsiteY2" fmla="*/ 3063575 h 3063575"/>
              <a:gd name="connsiteX3" fmla="*/ 0 w 2418113"/>
              <a:gd name="connsiteY3" fmla="*/ 3063575 h 30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5">
                <a:moveTo>
                  <a:pt x="0" y="0"/>
                </a:moveTo>
                <a:lnTo>
                  <a:pt x="2418113" y="0"/>
                </a:lnTo>
                <a:lnTo>
                  <a:pt x="2418113" y="3063575"/>
                </a:lnTo>
                <a:lnTo>
                  <a:pt x="0" y="3063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C18887E-9950-443B-B41B-D5C1CE8E30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883" y="4572000"/>
            <a:ext cx="2410673" cy="1579425"/>
          </a:xfrm>
          <a:custGeom>
            <a:avLst/>
            <a:gdLst>
              <a:gd name="connsiteX0" fmla="*/ 0 w 2410673"/>
              <a:gd name="connsiteY0" fmla="*/ 0 h 1517855"/>
              <a:gd name="connsiteX1" fmla="*/ 2410673 w 2410673"/>
              <a:gd name="connsiteY1" fmla="*/ 0 h 1517855"/>
              <a:gd name="connsiteX2" fmla="*/ 2410673 w 2410673"/>
              <a:gd name="connsiteY2" fmla="*/ 1517855 h 1517855"/>
              <a:gd name="connsiteX3" fmla="*/ 0 w 2410673"/>
              <a:gd name="connsiteY3" fmla="*/ 1517855 h 151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673" h="1517855">
                <a:moveTo>
                  <a:pt x="0" y="0"/>
                </a:moveTo>
                <a:lnTo>
                  <a:pt x="2410673" y="0"/>
                </a:lnTo>
                <a:lnTo>
                  <a:pt x="2410673" y="1517855"/>
                </a:lnTo>
                <a:lnTo>
                  <a:pt x="0" y="1517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8009579-A8CE-4C81-AFF9-1ADC5BA76E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3569" y="3097382"/>
            <a:ext cx="2397594" cy="3063574"/>
          </a:xfrm>
          <a:custGeom>
            <a:avLst/>
            <a:gdLst>
              <a:gd name="connsiteX0" fmla="*/ 0 w 2418113"/>
              <a:gd name="connsiteY0" fmla="*/ 0 h 3063574"/>
              <a:gd name="connsiteX1" fmla="*/ 2418113 w 2418113"/>
              <a:gd name="connsiteY1" fmla="*/ 0 h 3063574"/>
              <a:gd name="connsiteX2" fmla="*/ 2418113 w 2418113"/>
              <a:gd name="connsiteY2" fmla="*/ 3063574 h 3063574"/>
              <a:gd name="connsiteX3" fmla="*/ 0 w 2418113"/>
              <a:gd name="connsiteY3" fmla="*/ 3063574 h 30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113" h="3063574">
                <a:moveTo>
                  <a:pt x="0" y="0"/>
                </a:moveTo>
                <a:lnTo>
                  <a:pt x="2418113" y="0"/>
                </a:lnTo>
                <a:lnTo>
                  <a:pt x="2418113" y="3063574"/>
                </a:lnTo>
                <a:lnTo>
                  <a:pt x="0" y="3063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8DC6CE9F-5819-45A4-B129-EF00D4BEA4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985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CBF55135-F3FE-43A9-880C-41C28844D0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3032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952C28CE-F3C1-47E8-9814-420EC675C4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720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C240CBC0-D98A-40FF-B350-0B07BAFA76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3345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AC3879F5-9307-4601-8CAF-ED45C521B2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3032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01D18F73-B180-4B79-A156-E44DA92E1A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720" y="3967728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68126C-7705-47FA-9690-D40FAD5BDB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33345" y="1373012"/>
            <a:ext cx="1728000" cy="972000"/>
          </a:xfrm>
          <a:custGeom>
            <a:avLst/>
            <a:gdLst>
              <a:gd name="connsiteX0" fmla="*/ 0 w 1728000"/>
              <a:gd name="connsiteY0" fmla="*/ 0 h 972000"/>
              <a:gd name="connsiteX1" fmla="*/ 1728000 w 1728000"/>
              <a:gd name="connsiteY1" fmla="*/ 0 h 972000"/>
              <a:gd name="connsiteX2" fmla="*/ 1728000 w 1728000"/>
              <a:gd name="connsiteY2" fmla="*/ 972000 h 972000"/>
              <a:gd name="connsiteX3" fmla="*/ 0 w 1728000"/>
              <a:gd name="connsiteY3" fmla="*/ 97200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8000" h="972000">
                <a:moveTo>
                  <a:pt x="0" y="0"/>
                </a:moveTo>
                <a:lnTo>
                  <a:pt x="1728000" y="0"/>
                </a:lnTo>
                <a:lnTo>
                  <a:pt x="1728000" y="972000"/>
                </a:lnTo>
                <a:lnTo>
                  <a:pt x="0" y="97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6809C149-15A7-446C-AC28-484B54014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55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B13ADF7-DCE4-449B-82E5-96C75AA66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316A0-C5F1-7340-823E-C640F3D82F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180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EA43E421-96FE-4A6C-B0E8-FDA864D639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57" y="926059"/>
            <a:ext cx="10900229" cy="4670056"/>
          </a:xfrm>
          <a:custGeom>
            <a:avLst/>
            <a:gdLst>
              <a:gd name="connsiteX0" fmla="*/ 0 w 10900229"/>
              <a:gd name="connsiteY0" fmla="*/ 0 h 4670056"/>
              <a:gd name="connsiteX1" fmla="*/ 10900229 w 10900229"/>
              <a:gd name="connsiteY1" fmla="*/ 0 h 4670056"/>
              <a:gd name="connsiteX2" fmla="*/ 10900229 w 10900229"/>
              <a:gd name="connsiteY2" fmla="*/ 4670056 h 4670056"/>
              <a:gd name="connsiteX3" fmla="*/ 0 w 10900229"/>
              <a:gd name="connsiteY3" fmla="*/ 4670056 h 467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00229" h="4670056">
                <a:moveTo>
                  <a:pt x="0" y="0"/>
                </a:moveTo>
                <a:lnTo>
                  <a:pt x="10900229" y="0"/>
                </a:lnTo>
                <a:lnTo>
                  <a:pt x="10900229" y="4670056"/>
                </a:lnTo>
                <a:lnTo>
                  <a:pt x="0" y="46700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9E9C5B92-F66E-4BE5-BD5F-1F62BA01C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4D259-85B1-764C-BBD1-D8C81F79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62559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37840169-8630-4E18-85B3-54AB733FC7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4243" y="2437107"/>
            <a:ext cx="4141657" cy="2368446"/>
          </a:xfrm>
          <a:custGeom>
            <a:avLst/>
            <a:gdLst>
              <a:gd name="connsiteX0" fmla="*/ 0 w 3703496"/>
              <a:gd name="connsiteY0" fmla="*/ 0 h 2368446"/>
              <a:gd name="connsiteX1" fmla="*/ 3703496 w 3703496"/>
              <a:gd name="connsiteY1" fmla="*/ 0 h 2368446"/>
              <a:gd name="connsiteX2" fmla="*/ 3703496 w 3703496"/>
              <a:gd name="connsiteY2" fmla="*/ 2368446 h 2368446"/>
              <a:gd name="connsiteX3" fmla="*/ 0 w 3703496"/>
              <a:gd name="connsiteY3" fmla="*/ 2368446 h 2368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496" h="2368446">
                <a:moveTo>
                  <a:pt x="0" y="0"/>
                </a:moveTo>
                <a:lnTo>
                  <a:pt x="3703496" y="0"/>
                </a:lnTo>
                <a:lnTo>
                  <a:pt x="3703496" y="2368446"/>
                </a:lnTo>
                <a:lnTo>
                  <a:pt x="0" y="23684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C0456126-B96D-43F7-B747-2EEBE1ED9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5632" y="1686925"/>
            <a:ext cx="5724510" cy="3821111"/>
          </a:xfrm>
          <a:custGeom>
            <a:avLst/>
            <a:gdLst>
              <a:gd name="connsiteX0" fmla="*/ 0 w 5724510"/>
              <a:gd name="connsiteY0" fmla="*/ 0 h 3821111"/>
              <a:gd name="connsiteX1" fmla="*/ 5724510 w 5724510"/>
              <a:gd name="connsiteY1" fmla="*/ 0 h 3821111"/>
              <a:gd name="connsiteX2" fmla="*/ 5724510 w 5724510"/>
              <a:gd name="connsiteY2" fmla="*/ 3821111 h 3821111"/>
              <a:gd name="connsiteX3" fmla="*/ 0 w 5724510"/>
              <a:gd name="connsiteY3" fmla="*/ 3821111 h 382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510" h="3821111">
                <a:moveTo>
                  <a:pt x="0" y="0"/>
                </a:moveTo>
                <a:lnTo>
                  <a:pt x="5724510" y="0"/>
                </a:lnTo>
                <a:lnTo>
                  <a:pt x="5724510" y="3821111"/>
                </a:lnTo>
                <a:lnTo>
                  <a:pt x="0" y="38211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B28E3745-5168-475E-B2FF-BADC71165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359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2F4DFC4-0B79-4B5F-A50F-B30B7BAC83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773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21174653-58F5-41BE-B26E-99686010E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725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AD461EAC-39C4-41EE-B203-B319E6CF4E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5580" y="3703459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C74495D2-A9BF-44E2-847C-FC8B7BCAE6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7730" y="1173056"/>
            <a:ext cx="4462700" cy="2434021"/>
          </a:xfrm>
          <a:custGeom>
            <a:avLst/>
            <a:gdLst>
              <a:gd name="connsiteX0" fmla="*/ 0 w 4462700"/>
              <a:gd name="connsiteY0" fmla="*/ 0 h 2434021"/>
              <a:gd name="connsiteX1" fmla="*/ 4462700 w 4462700"/>
              <a:gd name="connsiteY1" fmla="*/ 0 h 2434021"/>
              <a:gd name="connsiteX2" fmla="*/ 4462700 w 4462700"/>
              <a:gd name="connsiteY2" fmla="*/ 2434021 h 2434021"/>
              <a:gd name="connsiteX3" fmla="*/ 0 w 4462700"/>
              <a:gd name="connsiteY3" fmla="*/ 2434021 h 243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2700" h="2434021">
                <a:moveTo>
                  <a:pt x="0" y="0"/>
                </a:moveTo>
                <a:lnTo>
                  <a:pt x="4462700" y="0"/>
                </a:lnTo>
                <a:lnTo>
                  <a:pt x="4462700" y="2434021"/>
                </a:lnTo>
                <a:lnTo>
                  <a:pt x="0" y="24340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文本占位符 8">
            <a:extLst>
              <a:ext uri="{FF2B5EF4-FFF2-40B4-BE49-F238E27FC236}">
                <a16:creationId xmlns:a16="http://schemas.microsoft.com/office/drawing/2014/main" id="{85839179-CF97-4F88-99B3-12AB2C820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27CC4-AA36-4D41-95DD-EFCC45960D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99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7EF8A66E-282A-42E2-923C-DD9CC4EDAD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0264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237C12AB-A57A-4644-8CE5-BAC3735692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3537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64B2AF5-0A4C-483D-9767-3D2AA7244C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6991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84F676B-9DE4-40C4-A5A9-D345A864225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06991" y="4589475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11A76B7D-E670-4157-BDB5-573AFFAE5E5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60264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E0F94BD9-AF4B-4F6E-BEE4-1E5A658C7BC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13537" y="1078558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07231055-1163-4E91-8C8F-61A2F0E450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6991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7">
            <a:extLst>
              <a:ext uri="{FF2B5EF4-FFF2-40B4-BE49-F238E27FC236}">
                <a16:creationId xmlns:a16="http://schemas.microsoft.com/office/drawing/2014/main" id="{F5C374D9-4641-49AE-AAB4-8BF65E761C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13537" y="2834016"/>
            <a:ext cx="3249250" cy="1667102"/>
          </a:xfrm>
          <a:custGeom>
            <a:avLst/>
            <a:gdLst>
              <a:gd name="connsiteX0" fmla="*/ 0 w 3249250"/>
              <a:gd name="connsiteY0" fmla="*/ 0 h 1667102"/>
              <a:gd name="connsiteX1" fmla="*/ 3249250 w 3249250"/>
              <a:gd name="connsiteY1" fmla="*/ 0 h 1667102"/>
              <a:gd name="connsiteX2" fmla="*/ 3249250 w 3249250"/>
              <a:gd name="connsiteY2" fmla="*/ 1667102 h 1667102"/>
              <a:gd name="connsiteX3" fmla="*/ 0 w 3249250"/>
              <a:gd name="connsiteY3" fmla="*/ 1667102 h 166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9250" h="1667102">
                <a:moveTo>
                  <a:pt x="0" y="0"/>
                </a:moveTo>
                <a:lnTo>
                  <a:pt x="3249250" y="0"/>
                </a:lnTo>
                <a:lnTo>
                  <a:pt x="3249250" y="1667102"/>
                </a:lnTo>
                <a:lnTo>
                  <a:pt x="0" y="1667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491487CC-BE54-4CEC-B616-487824A224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271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777B6E7-BBD7-4D46-86F9-A1320EA16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2154" y="2487065"/>
            <a:ext cx="3867489" cy="2443108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E8B4CF-5EE7-4862-AAA2-2239CF4D84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9109" y="356802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BB055EB-8EF7-41EF-8B7A-FFAD59DDE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023" y="3943899"/>
            <a:ext cx="1876507" cy="139741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4A611B39-EF1A-4C79-A7CC-FA8CBB6DAA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621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BD795A62-0614-4413-903F-D66950A9E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097" y="2641600"/>
            <a:ext cx="3947091" cy="2279650"/>
          </a:xfrm>
          <a:custGeom>
            <a:avLst/>
            <a:gdLst>
              <a:gd name="connsiteX0" fmla="*/ 0 w 3867489"/>
              <a:gd name="connsiteY0" fmla="*/ 0 h 2443108"/>
              <a:gd name="connsiteX1" fmla="*/ 3867489 w 3867489"/>
              <a:gd name="connsiteY1" fmla="*/ 0 h 2443108"/>
              <a:gd name="connsiteX2" fmla="*/ 3867489 w 3867489"/>
              <a:gd name="connsiteY2" fmla="*/ 2443108 h 2443108"/>
              <a:gd name="connsiteX3" fmla="*/ 0 w 3867489"/>
              <a:gd name="connsiteY3" fmla="*/ 2443108 h 24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489" h="2443108">
                <a:moveTo>
                  <a:pt x="0" y="0"/>
                </a:moveTo>
                <a:lnTo>
                  <a:pt x="3867489" y="0"/>
                </a:lnTo>
                <a:lnTo>
                  <a:pt x="3867489" y="2443108"/>
                </a:lnTo>
                <a:lnTo>
                  <a:pt x="0" y="2443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65339E5-AC40-479D-9B5D-BAECD54EDC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61" y="4290054"/>
            <a:ext cx="1900089" cy="1424946"/>
          </a:xfrm>
          <a:custGeom>
            <a:avLst/>
            <a:gdLst>
              <a:gd name="connsiteX0" fmla="*/ 0 w 1876507"/>
              <a:gd name="connsiteY0" fmla="*/ 0 h 1397416"/>
              <a:gd name="connsiteX1" fmla="*/ 1876507 w 1876507"/>
              <a:gd name="connsiteY1" fmla="*/ 0 h 1397416"/>
              <a:gd name="connsiteX2" fmla="*/ 1876507 w 1876507"/>
              <a:gd name="connsiteY2" fmla="*/ 1397416 h 1397416"/>
              <a:gd name="connsiteX3" fmla="*/ 0 w 1876507"/>
              <a:gd name="connsiteY3" fmla="*/ 1397416 h 13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507" h="1397416">
                <a:moveTo>
                  <a:pt x="0" y="0"/>
                </a:moveTo>
                <a:lnTo>
                  <a:pt x="1876507" y="0"/>
                </a:lnTo>
                <a:lnTo>
                  <a:pt x="1876507" y="1397416"/>
                </a:lnTo>
                <a:lnTo>
                  <a:pt x="0" y="13974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5B60EDF3-05A8-4152-B8B1-E4A0E314B0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7481" y="3862286"/>
            <a:ext cx="915572" cy="1619376"/>
          </a:xfrm>
          <a:custGeom>
            <a:avLst/>
            <a:gdLst>
              <a:gd name="connsiteX0" fmla="*/ 0 w 915572"/>
              <a:gd name="connsiteY0" fmla="*/ 0 h 1619376"/>
              <a:gd name="connsiteX1" fmla="*/ 915572 w 915572"/>
              <a:gd name="connsiteY1" fmla="*/ 0 h 1619376"/>
              <a:gd name="connsiteX2" fmla="*/ 915572 w 915572"/>
              <a:gd name="connsiteY2" fmla="*/ 1619376 h 1619376"/>
              <a:gd name="connsiteX3" fmla="*/ 0 w 915572"/>
              <a:gd name="connsiteY3" fmla="*/ 1619376 h 161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572" h="1619376">
                <a:moveTo>
                  <a:pt x="0" y="0"/>
                </a:moveTo>
                <a:lnTo>
                  <a:pt x="915572" y="0"/>
                </a:lnTo>
                <a:lnTo>
                  <a:pt x="915572" y="1619376"/>
                </a:lnTo>
                <a:lnTo>
                  <a:pt x="0" y="16193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id="{725DB043-6998-4E90-A070-D29A58E18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918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612C93A3-F02A-4B6F-9AC7-D66E402655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4988" y="3873705"/>
            <a:ext cx="2713564" cy="1597935"/>
          </a:xfrm>
          <a:custGeom>
            <a:avLst/>
            <a:gdLst>
              <a:gd name="connsiteX0" fmla="*/ 0 w 2713564"/>
              <a:gd name="connsiteY0" fmla="*/ 0 h 1597935"/>
              <a:gd name="connsiteX1" fmla="*/ 2713564 w 2713564"/>
              <a:gd name="connsiteY1" fmla="*/ 0 h 1597935"/>
              <a:gd name="connsiteX2" fmla="*/ 2713564 w 2713564"/>
              <a:gd name="connsiteY2" fmla="*/ 1597935 h 1597935"/>
              <a:gd name="connsiteX3" fmla="*/ 0 w 2713564"/>
              <a:gd name="connsiteY3" fmla="*/ 1597935 h 1597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3564" h="1597935">
                <a:moveTo>
                  <a:pt x="0" y="0"/>
                </a:moveTo>
                <a:lnTo>
                  <a:pt x="2713564" y="0"/>
                </a:lnTo>
                <a:lnTo>
                  <a:pt x="2713564" y="1597935"/>
                </a:lnTo>
                <a:lnTo>
                  <a:pt x="0" y="15979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C01F6FAC-74F2-4BEE-B82C-603FA7F5D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97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A9CA87F-68A6-4B30-BC53-CD74E2F9F0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6006" y="3134995"/>
            <a:ext cx="3339734" cy="1876612"/>
          </a:xfrm>
          <a:custGeom>
            <a:avLst/>
            <a:gdLst>
              <a:gd name="connsiteX0" fmla="*/ 0 w 3339734"/>
              <a:gd name="connsiteY0" fmla="*/ 0 h 1876612"/>
              <a:gd name="connsiteX1" fmla="*/ 3339734 w 3339734"/>
              <a:gd name="connsiteY1" fmla="*/ 0 h 1876612"/>
              <a:gd name="connsiteX2" fmla="*/ 3339734 w 3339734"/>
              <a:gd name="connsiteY2" fmla="*/ 1876612 h 1876612"/>
              <a:gd name="connsiteX3" fmla="*/ 0 w 3339734"/>
              <a:gd name="connsiteY3" fmla="*/ 1876612 h 187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734" h="1876612">
                <a:moveTo>
                  <a:pt x="0" y="0"/>
                </a:moveTo>
                <a:lnTo>
                  <a:pt x="3339734" y="0"/>
                </a:lnTo>
                <a:lnTo>
                  <a:pt x="3339734" y="1876612"/>
                </a:lnTo>
                <a:lnTo>
                  <a:pt x="0" y="1876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E9D9C2BD-B186-482C-A59D-ED78FA613C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4588" y="5517557"/>
            <a:ext cx="220846" cy="274631"/>
          </a:xfrm>
          <a:custGeom>
            <a:avLst/>
            <a:gdLst>
              <a:gd name="connsiteX0" fmla="*/ 0 w 220846"/>
              <a:gd name="connsiteY0" fmla="*/ 0 h 274631"/>
              <a:gd name="connsiteX1" fmla="*/ 220846 w 220846"/>
              <a:gd name="connsiteY1" fmla="*/ 0 h 274631"/>
              <a:gd name="connsiteX2" fmla="*/ 220846 w 220846"/>
              <a:gd name="connsiteY2" fmla="*/ 274631 h 274631"/>
              <a:gd name="connsiteX3" fmla="*/ 0 w 220846"/>
              <a:gd name="connsiteY3" fmla="*/ 274631 h 2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846" h="274631">
                <a:moveTo>
                  <a:pt x="0" y="0"/>
                </a:moveTo>
                <a:lnTo>
                  <a:pt x="220846" y="0"/>
                </a:lnTo>
                <a:lnTo>
                  <a:pt x="220846" y="274631"/>
                </a:lnTo>
                <a:lnTo>
                  <a:pt x="0" y="274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5CF74AE-3601-442F-A22B-79CC69965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5376" y="4934790"/>
            <a:ext cx="506818" cy="893045"/>
          </a:xfrm>
          <a:custGeom>
            <a:avLst/>
            <a:gdLst>
              <a:gd name="connsiteX0" fmla="*/ 0 w 506818"/>
              <a:gd name="connsiteY0" fmla="*/ 0 h 893045"/>
              <a:gd name="connsiteX1" fmla="*/ 506818 w 506818"/>
              <a:gd name="connsiteY1" fmla="*/ 0 h 893045"/>
              <a:gd name="connsiteX2" fmla="*/ 506818 w 506818"/>
              <a:gd name="connsiteY2" fmla="*/ 893045 h 893045"/>
              <a:gd name="connsiteX3" fmla="*/ 0 w 506818"/>
              <a:gd name="connsiteY3" fmla="*/ 893045 h 89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818" h="893045">
                <a:moveTo>
                  <a:pt x="0" y="0"/>
                </a:moveTo>
                <a:lnTo>
                  <a:pt x="506818" y="0"/>
                </a:lnTo>
                <a:lnTo>
                  <a:pt x="506818" y="893045"/>
                </a:lnTo>
                <a:lnTo>
                  <a:pt x="0" y="8930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E4B6249-864B-4E69-8AB9-02E8189F8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47394" y="4339593"/>
            <a:ext cx="1087644" cy="1452596"/>
          </a:xfrm>
          <a:custGeom>
            <a:avLst/>
            <a:gdLst>
              <a:gd name="connsiteX0" fmla="*/ 0 w 1087644"/>
              <a:gd name="connsiteY0" fmla="*/ 0 h 1452596"/>
              <a:gd name="connsiteX1" fmla="*/ 1087644 w 1087644"/>
              <a:gd name="connsiteY1" fmla="*/ 0 h 1452596"/>
              <a:gd name="connsiteX2" fmla="*/ 1087644 w 1087644"/>
              <a:gd name="connsiteY2" fmla="*/ 1452596 h 1452596"/>
              <a:gd name="connsiteX3" fmla="*/ 0 w 1087644"/>
              <a:gd name="connsiteY3" fmla="*/ 1452596 h 145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644" h="1452596">
                <a:moveTo>
                  <a:pt x="0" y="0"/>
                </a:moveTo>
                <a:lnTo>
                  <a:pt x="1087644" y="0"/>
                </a:lnTo>
                <a:lnTo>
                  <a:pt x="1087644" y="1452596"/>
                </a:lnTo>
                <a:lnTo>
                  <a:pt x="0" y="14525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DE932A05-862A-442D-957A-D3E71200C7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6096" y="4426890"/>
            <a:ext cx="2127445" cy="1351064"/>
          </a:xfrm>
          <a:custGeom>
            <a:avLst/>
            <a:gdLst>
              <a:gd name="connsiteX0" fmla="*/ 0 w 2127445"/>
              <a:gd name="connsiteY0" fmla="*/ 0 h 1351064"/>
              <a:gd name="connsiteX1" fmla="*/ 2127445 w 2127445"/>
              <a:gd name="connsiteY1" fmla="*/ 0 h 1351064"/>
              <a:gd name="connsiteX2" fmla="*/ 2127445 w 2127445"/>
              <a:gd name="connsiteY2" fmla="*/ 1351064 h 1351064"/>
              <a:gd name="connsiteX3" fmla="*/ 0 w 2127445"/>
              <a:gd name="connsiteY3" fmla="*/ 1351064 h 135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445" h="1351064">
                <a:moveTo>
                  <a:pt x="0" y="0"/>
                </a:moveTo>
                <a:lnTo>
                  <a:pt x="2127445" y="0"/>
                </a:lnTo>
                <a:lnTo>
                  <a:pt x="2127445" y="1351064"/>
                </a:lnTo>
                <a:lnTo>
                  <a:pt x="0" y="13510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855D4D3-6BA4-4977-91F7-96141DA27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715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4EC8BE4E-C12C-4ACC-B1E2-67AC132FDC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1383505"/>
            <a:ext cx="3206754" cy="4641634"/>
          </a:xfrm>
          <a:custGeom>
            <a:avLst/>
            <a:gdLst>
              <a:gd name="connsiteX0" fmla="*/ 0 w 3206754"/>
              <a:gd name="connsiteY0" fmla="*/ 0 h 4641634"/>
              <a:gd name="connsiteX1" fmla="*/ 3206754 w 3206754"/>
              <a:gd name="connsiteY1" fmla="*/ 0 h 4641634"/>
              <a:gd name="connsiteX2" fmla="*/ 3206754 w 3206754"/>
              <a:gd name="connsiteY2" fmla="*/ 4641634 h 4641634"/>
              <a:gd name="connsiteX3" fmla="*/ 0 w 3206754"/>
              <a:gd name="connsiteY3" fmla="*/ 4641634 h 464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6754" h="4641634">
                <a:moveTo>
                  <a:pt x="0" y="0"/>
                </a:moveTo>
                <a:lnTo>
                  <a:pt x="3206754" y="0"/>
                </a:lnTo>
                <a:lnTo>
                  <a:pt x="3206754" y="4641634"/>
                </a:lnTo>
                <a:lnTo>
                  <a:pt x="0" y="46416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23BD79B1-D11E-4A62-9090-6885F6D4A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787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06E59BF-EEA8-4F2F-9DA5-18BD9CDC53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49" y="1"/>
            <a:ext cx="6858000" cy="6857999"/>
          </a:xfrm>
          <a:custGeom>
            <a:avLst/>
            <a:gdLst>
              <a:gd name="connsiteX0" fmla="*/ 1532658 w 5293983"/>
              <a:gd name="connsiteY0" fmla="*/ 0 h 6843923"/>
              <a:gd name="connsiteX1" fmla="*/ 5293983 w 5293983"/>
              <a:gd name="connsiteY1" fmla="*/ 0 h 6843923"/>
              <a:gd name="connsiteX2" fmla="*/ 5293983 w 5293983"/>
              <a:gd name="connsiteY2" fmla="*/ 6843923 h 6843923"/>
              <a:gd name="connsiteX3" fmla="*/ 0 w 5293983"/>
              <a:gd name="connsiteY3" fmla="*/ 6843923 h 684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3983" h="6843923">
                <a:moveTo>
                  <a:pt x="1532658" y="0"/>
                </a:moveTo>
                <a:lnTo>
                  <a:pt x="5293983" y="0"/>
                </a:lnTo>
                <a:lnTo>
                  <a:pt x="5293983" y="6843923"/>
                </a:lnTo>
                <a:lnTo>
                  <a:pt x="0" y="68439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296709-0BBD-1F40-B05A-60CB1D67E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331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1FC2CBEB-EDAB-4435-9AB4-7A88A7F55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171" y="1526793"/>
            <a:ext cx="6047631" cy="40466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文本占位符 8">
            <a:extLst>
              <a:ext uri="{FF2B5EF4-FFF2-40B4-BE49-F238E27FC236}">
                <a16:creationId xmlns:a16="http://schemas.microsoft.com/office/drawing/2014/main" id="{72C01699-D3AE-4994-8867-99EBADA77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F6B68-EC02-4E4F-A7DD-7CB9745F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619"/>
            <a:ext cx="2743200" cy="365125"/>
          </a:xfrm>
        </p:spPr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9084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3651912D-2025-4822-88B1-EFC534F9FA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0">
            <a:extLst>
              <a:ext uri="{FF2B5EF4-FFF2-40B4-BE49-F238E27FC236}">
                <a16:creationId xmlns:a16="http://schemas.microsoft.com/office/drawing/2014/main" id="{AF5909B3-3CEC-4455-B3EA-28315CF6E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41069" y="1901825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10">
            <a:extLst>
              <a:ext uri="{FF2B5EF4-FFF2-40B4-BE49-F238E27FC236}">
                <a16:creationId xmlns:a16="http://schemas.microsoft.com/office/drawing/2014/main" id="{F60E7791-701E-4026-ADAE-10BAB481B5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0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0C374A87-BF59-4EDB-A0CE-4C01B240E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1069" y="3915696"/>
            <a:ext cx="2879725" cy="162083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A35ECD56-59E5-47A8-B5AA-87A4EEF8A8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2948C-F2DF-6E4B-A3E5-4FF297BA7B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8897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E54FD00-F3E4-4A5B-B44C-9BF31FB3A5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200" y="1825116"/>
            <a:ext cx="5731862" cy="392252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8BEC6690-C8F3-4922-9480-BE456CC86F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B2150-90B5-114D-BF91-A4E094B3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854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A811CC2-0FC1-4F9B-BB13-9639A91638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380" y="2155760"/>
            <a:ext cx="3493085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4">
            <a:extLst>
              <a:ext uri="{FF2B5EF4-FFF2-40B4-BE49-F238E27FC236}">
                <a16:creationId xmlns:a16="http://schemas.microsoft.com/office/drawing/2014/main" id="{A3D5541B-883C-4A3D-A24D-CF6DCD524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97864" y="2155760"/>
            <a:ext cx="3513066" cy="26026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E18F7A40-33F4-491E-8186-C3D94899EF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4BAF4-B4A9-D94D-8E45-5E2A54DE62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6375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4">
            <a:extLst>
              <a:ext uri="{FF2B5EF4-FFF2-40B4-BE49-F238E27FC236}">
                <a16:creationId xmlns:a16="http://schemas.microsoft.com/office/drawing/2014/main" id="{B6109B3B-4567-4C1E-A9F2-4CC29C2DB9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7543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7B8FD082-ED4D-4052-B29B-7EFC141A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6686" y="1301530"/>
            <a:ext cx="4209138" cy="21996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5D2CF3F4-3829-4D91-9EAB-6609A0EE1C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BBC73-280C-864C-B7E4-251AA0B8FF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76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699682B-106B-4C51-98F1-9D514C98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7088" y="1815250"/>
            <a:ext cx="5584149" cy="371286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EAE6359F-A340-4FE8-8BE2-C42AABB6F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F6842-52B3-F940-BEC9-5096E9FE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4828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367A409-8C00-49F3-A0E3-53F5E13BD1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5543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F84635C-9938-424F-8A7C-3DDAA8B460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82794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D9E0C059-8A6F-4B5B-B507-6AD0496CC7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68292" y="1571207"/>
            <a:ext cx="2140914" cy="2140914"/>
          </a:xfrm>
          <a:custGeom>
            <a:avLst/>
            <a:gdLst>
              <a:gd name="connsiteX0" fmla="*/ 1070457 w 2140914"/>
              <a:gd name="connsiteY0" fmla="*/ 0 h 2140914"/>
              <a:gd name="connsiteX1" fmla="*/ 2140914 w 2140914"/>
              <a:gd name="connsiteY1" fmla="*/ 1070457 h 2140914"/>
              <a:gd name="connsiteX2" fmla="*/ 1070457 w 2140914"/>
              <a:gd name="connsiteY2" fmla="*/ 2140914 h 2140914"/>
              <a:gd name="connsiteX3" fmla="*/ 0 w 2140914"/>
              <a:gd name="connsiteY3" fmla="*/ 1070457 h 2140914"/>
              <a:gd name="connsiteX4" fmla="*/ 1070457 w 2140914"/>
              <a:gd name="connsiteY4" fmla="*/ 0 h 214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14" h="2140914">
                <a:moveTo>
                  <a:pt x="1070457" y="0"/>
                </a:moveTo>
                <a:cubicBezTo>
                  <a:pt x="1661654" y="0"/>
                  <a:pt x="2140914" y="479260"/>
                  <a:pt x="2140914" y="1070457"/>
                </a:cubicBezTo>
                <a:cubicBezTo>
                  <a:pt x="2140914" y="1661654"/>
                  <a:pt x="1661654" y="2140914"/>
                  <a:pt x="1070457" y="2140914"/>
                </a:cubicBezTo>
                <a:cubicBezTo>
                  <a:pt x="479260" y="2140914"/>
                  <a:pt x="0" y="1661654"/>
                  <a:pt x="0" y="1070457"/>
                </a:cubicBezTo>
                <a:cubicBezTo>
                  <a:pt x="0" y="479260"/>
                  <a:pt x="479260" y="0"/>
                  <a:pt x="1070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11C5B8FF-539D-4309-9625-6B01B9ECE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2192" y="231000"/>
            <a:ext cx="3643312" cy="406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903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415">
          <p15:clr>
            <a:srgbClr val="FBAE40"/>
          </p15:clr>
        </p15:guide>
        <p15:guide id="4" pos="7265">
          <p15:clr>
            <a:srgbClr val="FBAE40"/>
          </p15:clr>
        </p15:guide>
        <p15:guide id="5" orient="horz" pos="39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7">
            <a:extLst>
              <a:ext uri="{FF2B5EF4-FFF2-40B4-BE49-F238E27FC236}">
                <a16:creationId xmlns:a16="http://schemas.microsoft.com/office/drawing/2014/main" id="{E28257B3-4DDD-3841-9194-FC411FD5C1D9}"/>
              </a:ext>
            </a:extLst>
          </p:cNvPr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88BDC-B8BF-6449-8240-D623129CB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70FF7-67BE-5C48-8D7A-407103021E3B}" type="slidenum">
              <a:rPr lang="en-CN" smtClean="0"/>
              <a:t>‹#›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D61C2-7547-1B46-ADB9-ECFB845DE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7725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2FE80A6-C6DE-421B-B623-883E7C289797}"/>
              </a:ext>
            </a:extLst>
          </p:cNvPr>
          <p:cNvSpPr/>
          <p:nvPr userDrawn="1"/>
        </p:nvSpPr>
        <p:spPr>
          <a:xfrm>
            <a:off x="0" y="0"/>
            <a:ext cx="1220719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1EF6486-D31C-4762-8068-2DB34D37909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68265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65400B-ED82-4FC8-9942-97320527C1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493367"/>
            <a:ext cx="1087278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47EC532-A251-4F4F-9A24-A41A23177F43}"/>
              </a:ext>
            </a:extLst>
          </p:cNvPr>
          <p:cNvSpPr/>
          <p:nvPr userDrawn="1"/>
        </p:nvSpPr>
        <p:spPr>
          <a:xfrm>
            <a:off x="665163" y="281149"/>
            <a:ext cx="106362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740D29-748E-4546-BF80-8B383D0D14D8}"/>
              </a:ext>
            </a:extLst>
          </p:cNvPr>
          <p:cNvSpPr/>
          <p:nvPr userDrawn="1"/>
        </p:nvSpPr>
        <p:spPr>
          <a:xfrm>
            <a:off x="831056" y="281149"/>
            <a:ext cx="545307" cy="3009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2C1A1D-DBFD-0341-A5A3-A54FC4F6C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71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BCE2-2712-CE4F-B966-6002BD153C6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634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7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68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10.png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378A0-BEDA-EE4B-A328-D58840215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Outline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5F3670-F552-2146-8D31-11B0C4F60E52}"/>
              </a:ext>
            </a:extLst>
          </p:cNvPr>
          <p:cNvGrpSpPr/>
          <p:nvPr/>
        </p:nvGrpSpPr>
        <p:grpSpPr>
          <a:xfrm>
            <a:off x="6096000" y="2013845"/>
            <a:ext cx="5721613" cy="2088736"/>
            <a:chOff x="2441365" y="746793"/>
            <a:chExt cx="5721613" cy="2088736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6EF5E714-8638-B940-8709-04DD314D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490" y="1364920"/>
              <a:ext cx="1236297" cy="1236297"/>
            </a:xfrm>
            <a:prstGeom prst="rect">
              <a:avLst/>
            </a:prstGeom>
          </p:spPr>
        </p:pic>
        <p:pic>
          <p:nvPicPr>
            <p:cNvPr id="11" name="Picture 10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BF552463-6632-3F40-B288-B4FF427A2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1365" y="1060969"/>
              <a:ext cx="1580125" cy="1580125"/>
            </a:xfrm>
            <a:prstGeom prst="rect">
              <a:avLst/>
            </a:prstGeom>
          </p:spPr>
        </p:pic>
        <p:pic>
          <p:nvPicPr>
            <p:cNvPr id="12" name="Picture 11" descr="A picture containing skiing, yellow&#10;&#10;Description automatically generated">
              <a:extLst>
                <a:ext uri="{FF2B5EF4-FFF2-40B4-BE49-F238E27FC236}">
                  <a16:creationId xmlns:a16="http://schemas.microsoft.com/office/drawing/2014/main" id="{627B470A-4F3C-C14A-9D11-7E3055EF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3600" y="1390339"/>
              <a:ext cx="1259378" cy="1259378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1DB14A1E-CA1F-E243-AF84-48D19918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0367" y="1655661"/>
              <a:ext cx="994056" cy="994056"/>
            </a:xfrm>
            <a:prstGeom prst="rect">
              <a:avLst/>
            </a:prstGeom>
          </p:spPr>
        </p:pic>
        <p:pic>
          <p:nvPicPr>
            <p:cNvPr id="14" name="Picture 13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9A7049CD-4906-D848-A360-3A0C070C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642" b="89900" l="10000" r="90000">
                          <a14:foregroundMark x1="46957" y1="8720" x2="55870" y2="13300"/>
                          <a14:foregroundMark x1="45217" y1="6650" x2="54891" y2="4642"/>
                          <a14:foregroundMark x1="41739" y1="22961" x2="45217" y2="21957"/>
                          <a14:foregroundMark x1="42609" y1="21957" x2="46957" y2="21957"/>
                          <a14:foregroundMark x1="50543" y1="21393" x2="50543" y2="21393"/>
                          <a14:foregroundMark x1="41739" y1="22961" x2="47826" y2="20389"/>
                          <a14:foregroundMark x1="50652" y1="21393" x2="55978" y2="22647"/>
                          <a14:foregroundMark x1="50652" y1="20514" x2="55435" y2="22020"/>
                          <a14:foregroundMark x1="49022" y1="21079" x2="54348" y2="22334"/>
                          <a14:foregroundMark x1="51739" y1="20514" x2="55978" y2="22020"/>
                          <a14:foregroundMark x1="50652" y1="20201" x2="55978" y2="22647"/>
                          <a14:foregroundMark x1="52283" y1="18632" x2="52283" y2="22961"/>
                          <a14:foregroundMark x1="51196" y1="17064" x2="53370" y2="2139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34862" y="1312844"/>
              <a:ext cx="878839" cy="1522685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7C84888-30D3-1042-B1AD-ECEBFBA590C1}"/>
                </a:ext>
              </a:extLst>
            </p:cNvPr>
            <p:cNvSpPr/>
            <p:nvPr/>
          </p:nvSpPr>
          <p:spPr>
            <a:xfrm>
              <a:off x="4116160" y="746793"/>
              <a:ext cx="1661235" cy="34301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/>
                <a:t>Physical</a:t>
              </a:r>
              <a:r>
                <a:rPr lang="zh-CN" altLang="en-US" dirty="0"/>
                <a:t> </a:t>
              </a:r>
              <a:r>
                <a:rPr lang="en-US" altLang="zh-CN" dirty="0"/>
                <a:t>World</a:t>
              </a:r>
              <a:endParaRPr lang="en-CN" dirty="0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EDC322-0B85-8944-914A-ED3AA1000A6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09008" y="3118084"/>
            <a:ext cx="11869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BAB96E-EE6E-5B49-ACB9-8521A47E1195}"/>
              </a:ext>
            </a:extLst>
          </p:cNvPr>
          <p:cNvGrpSpPr/>
          <p:nvPr/>
        </p:nvGrpSpPr>
        <p:grpSpPr>
          <a:xfrm>
            <a:off x="1908920" y="3731025"/>
            <a:ext cx="1503236" cy="2737860"/>
            <a:chOff x="1868760" y="2464479"/>
            <a:chExt cx="1503236" cy="2737860"/>
          </a:xfrm>
        </p:grpSpPr>
        <p:pic>
          <p:nvPicPr>
            <p:cNvPr id="15" name="Picture 2" descr="Image result for attacker icon">
              <a:extLst>
                <a:ext uri="{FF2B5EF4-FFF2-40B4-BE49-F238E27FC236}">
                  <a16:creationId xmlns:a16="http://schemas.microsoft.com/office/drawing/2014/main" id="{D06612F3-50AC-FE49-847E-29368FF9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597" y="3925435"/>
              <a:ext cx="1276904" cy="127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A783560-3C26-FC4A-9A61-919B40591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142" y="2464479"/>
              <a:ext cx="0" cy="80301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124316-12C4-BF40-A48E-0D927F89D084}"/>
                </a:ext>
              </a:extLst>
            </p:cNvPr>
            <p:cNvSpPr txBox="1"/>
            <p:nvPr/>
          </p:nvSpPr>
          <p:spPr>
            <a:xfrm>
              <a:off x="1868760" y="2627192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i="1" dirty="0"/>
                <a:t>Spoofing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9257491-5703-0147-BF0A-493339C34D00}"/>
                </a:ext>
              </a:extLst>
            </p:cNvPr>
            <p:cNvSpPr/>
            <p:nvPr/>
          </p:nvSpPr>
          <p:spPr>
            <a:xfrm>
              <a:off x="1912232" y="3476157"/>
              <a:ext cx="1459764" cy="34301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Adversary</a:t>
              </a:r>
              <a:endParaRPr lang="en-CN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6E6EED-A9F8-5D4D-BA38-4102D1AE1F32}"/>
              </a:ext>
            </a:extLst>
          </p:cNvPr>
          <p:cNvGrpSpPr/>
          <p:nvPr/>
        </p:nvGrpSpPr>
        <p:grpSpPr>
          <a:xfrm>
            <a:off x="1283302" y="1009400"/>
            <a:ext cx="3348858" cy="2608530"/>
            <a:chOff x="5031994" y="3226172"/>
            <a:chExt cx="3348858" cy="2608530"/>
          </a:xfrm>
        </p:grpSpPr>
        <p:pic>
          <p:nvPicPr>
            <p:cNvPr id="4" name="图片 17">
              <a:extLst>
                <a:ext uri="{FF2B5EF4-FFF2-40B4-BE49-F238E27FC236}">
                  <a16:creationId xmlns:a16="http://schemas.microsoft.com/office/drawing/2014/main" id="{5AD2900A-875B-B04E-8B53-EF23A0CA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423" y="4970702"/>
              <a:ext cx="864000" cy="864000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FBE9B55B-BBAD-9744-8454-4EFAC258A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16852" y="4970702"/>
              <a:ext cx="864000" cy="864000"/>
            </a:xfrm>
            <a:prstGeom prst="rect">
              <a:avLst/>
            </a:prstGeom>
            <a:noFill/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25F05DE0-6754-2342-87A6-4521E845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1994" y="4970702"/>
              <a:ext cx="864000" cy="864000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1C404C3F-71F3-3D40-B14C-DA4342DB9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31994" y="3717831"/>
              <a:ext cx="864000" cy="864000"/>
            </a:xfrm>
            <a:prstGeom prst="rect">
              <a:avLst/>
            </a:prstGeom>
            <a:noFill/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730BF276-C01E-324B-96E6-7E995FD19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74423" y="3717831"/>
              <a:ext cx="864000" cy="864000"/>
            </a:xfrm>
            <a:prstGeom prst="rect">
              <a:avLst/>
            </a:prstGeom>
            <a:noFill/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EFBC2C-34EB-0946-8548-333E033B81FD}"/>
                </a:ext>
              </a:extLst>
            </p:cNvPr>
            <p:cNvSpPr/>
            <p:nvPr/>
          </p:nvSpPr>
          <p:spPr>
            <a:xfrm>
              <a:off x="5352700" y="3226172"/>
              <a:ext cx="2958662" cy="34301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/>
                <a:t>Internet</a:t>
              </a:r>
              <a:r>
                <a:rPr lang="en-US" altLang="zh-CN" dirty="0"/>
                <a:t>-of-Thing</a:t>
              </a:r>
              <a:r>
                <a:rPr lang="zh-CN" altLang="en-US" dirty="0"/>
                <a:t> </a:t>
              </a:r>
              <a:r>
                <a:rPr lang="en-US" altLang="zh-CN" dirty="0"/>
                <a:t>Systems</a:t>
              </a:r>
              <a:endParaRPr lang="en-CN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F7A324-8FB5-C04A-B74B-07F393125A0A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5895994" y="4149831"/>
              <a:ext cx="37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2C4A7C-0974-1F49-8671-A71920149701}"/>
                </a:ext>
              </a:extLst>
            </p:cNvPr>
            <p:cNvCxnSpPr>
              <a:cxnSpLocks/>
              <a:stCxn id="6" idx="3"/>
              <a:endCxn id="4" idx="1"/>
            </p:cNvCxnSpPr>
            <p:nvPr/>
          </p:nvCxnSpPr>
          <p:spPr>
            <a:xfrm>
              <a:off x="5895994" y="5402702"/>
              <a:ext cx="37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49D4A99-C4E8-F04D-82A8-519FBCDF2D9A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7138423" y="4149831"/>
              <a:ext cx="378429" cy="152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DEC678-8F4B-344A-8CF6-B391636FBA1B}"/>
                </a:ext>
              </a:extLst>
            </p:cNvPr>
            <p:cNvCxnSpPr>
              <a:cxnSpLocks/>
              <a:stCxn id="9" idx="2"/>
              <a:endCxn id="4" idx="0"/>
            </p:cNvCxnSpPr>
            <p:nvPr/>
          </p:nvCxnSpPr>
          <p:spPr>
            <a:xfrm>
              <a:off x="6706423" y="4581831"/>
              <a:ext cx="0" cy="38887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1C7B138-126C-784E-BE4E-1746127E4CA3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>
              <a:off x="5463994" y="4581831"/>
              <a:ext cx="0" cy="38887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3715A1-7224-7B4B-8F92-795741A0B97B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7138423" y="5402702"/>
              <a:ext cx="378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箭头连接符 28">
            <a:extLst>
              <a:ext uri="{FF2B5EF4-FFF2-40B4-BE49-F238E27FC236}">
                <a16:creationId xmlns:a16="http://schemas.microsoft.com/office/drawing/2014/main" id="{C09F7D41-3F30-B346-8A44-FA519F51A15E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122742" y="4102581"/>
            <a:ext cx="1547203" cy="1226562"/>
          </a:xfrm>
          <a:prstGeom prst="bentConnector2">
            <a:avLst/>
          </a:prstGeom>
          <a:ln>
            <a:solidFill>
              <a:srgbClr val="43678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F1BEB9C-035D-7C4D-BB30-E878F1259314}"/>
              </a:ext>
            </a:extLst>
          </p:cNvPr>
          <p:cNvSpPr/>
          <p:nvPr/>
        </p:nvSpPr>
        <p:spPr>
          <a:xfrm>
            <a:off x="3810282" y="5329143"/>
            <a:ext cx="1719326" cy="968400"/>
          </a:xfrm>
          <a:prstGeom prst="roundRect">
            <a:avLst/>
          </a:prstGeom>
          <a:solidFill>
            <a:srgbClr val="4367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Spoofing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IoT</a:t>
            </a:r>
            <a:r>
              <a:rPr lang="zh-CN" altLang="en-US" dirty="0"/>
              <a:t> </a:t>
            </a:r>
            <a:r>
              <a:rPr lang="en-US" altLang="zh-CN" dirty="0"/>
              <a:t>Sensing</a:t>
            </a:r>
          </a:p>
          <a:p>
            <a:pPr algn="ctr"/>
            <a:r>
              <a:rPr lang="en-US" dirty="0"/>
              <a:t>(</a:t>
            </a:r>
            <a:r>
              <a:rPr lang="en-US" b="1" i="1" dirty="0" err="1"/>
              <a:t>ECGadv</a:t>
            </a:r>
            <a:r>
              <a:rPr lang="en-US" dirty="0"/>
              <a:t>)</a:t>
            </a:r>
            <a:endParaRPr lang="en-CN" dirty="0"/>
          </a:p>
        </p:txBody>
      </p:sp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890B6DF7-5CE6-CC49-9FE8-C92B7C63DC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3778867" y="1521949"/>
            <a:ext cx="864000" cy="8640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593C42F-2000-6744-8255-9556C2FC6099}"/>
              </a:ext>
            </a:extLst>
          </p:cNvPr>
          <p:cNvCxnSpPr>
            <a:cxnSpLocks/>
            <a:stCxn id="62" idx="0"/>
            <a:endCxn id="5" idx="0"/>
          </p:cNvCxnSpPr>
          <p:nvPr/>
        </p:nvCxnSpPr>
        <p:spPr>
          <a:xfrm flipH="1">
            <a:off x="4200160" y="2385949"/>
            <a:ext cx="10707" cy="3679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C536AF9-4748-6A4B-8787-197AAEE39DAA}"/>
              </a:ext>
            </a:extLst>
          </p:cNvPr>
          <p:cNvGrpSpPr/>
          <p:nvPr/>
        </p:nvGrpSpPr>
        <p:grpSpPr>
          <a:xfrm>
            <a:off x="5839374" y="4289431"/>
            <a:ext cx="2521203" cy="1448487"/>
            <a:chOff x="5839374" y="4289431"/>
            <a:chExt cx="2521203" cy="1448487"/>
          </a:xfrm>
        </p:grpSpPr>
        <p:pic>
          <p:nvPicPr>
            <p:cNvPr id="33" name="图片 17">
              <a:extLst>
                <a:ext uri="{FF2B5EF4-FFF2-40B4-BE49-F238E27FC236}">
                  <a16:creationId xmlns:a16="http://schemas.microsoft.com/office/drawing/2014/main" id="{0BEC44B0-B8BD-1C43-BA61-3418B710D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567" y="4309255"/>
              <a:ext cx="944038" cy="944038"/>
            </a:xfrm>
            <a:prstGeom prst="rect">
              <a:avLst/>
            </a:prstGeom>
          </p:spPr>
        </p:pic>
        <p:pic>
          <p:nvPicPr>
            <p:cNvPr id="34" name="Picture 33" descr="A picture containing drawing, light&#10;&#10;Description automatically generated">
              <a:extLst>
                <a:ext uri="{FF2B5EF4-FFF2-40B4-BE49-F238E27FC236}">
                  <a16:creationId xmlns:a16="http://schemas.microsoft.com/office/drawing/2014/main" id="{EDE4BC0E-8FFF-0947-8809-DC8CA6A59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" t="6125" r="6125" b="9381"/>
            <a:stretch/>
          </p:blipFill>
          <p:spPr>
            <a:xfrm>
              <a:off x="6019976" y="4289431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2AB388-BA35-5B4E-A4EC-E419E530E24D}"/>
                </a:ext>
              </a:extLst>
            </p:cNvPr>
            <p:cNvSpPr/>
            <p:nvPr/>
          </p:nvSpPr>
          <p:spPr>
            <a:xfrm>
              <a:off x="5839374" y="5368586"/>
              <a:ext cx="2521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Electrocardiogram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dirty="0"/>
                <a:t>ECG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endParaRPr lang="en-CN" dirty="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7DD7F61-BB89-264A-8EEC-027CF9BCCD8B}"/>
              </a:ext>
            </a:extLst>
          </p:cNvPr>
          <p:cNvSpPr/>
          <p:nvPr/>
        </p:nvSpPr>
        <p:spPr>
          <a:xfrm>
            <a:off x="4826667" y="867921"/>
            <a:ext cx="69352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2000" b="1" dirty="0"/>
              <a:t>Huangxun Chen</a:t>
            </a:r>
            <a:r>
              <a:rPr lang="en-CN" sz="2000" dirty="0"/>
              <a:t>, Chenyu Huang, Qianyi Huang, Qian Zhang, Wei Wang. "ECGadv: Generating Adversarial Electrocardiogram to Misguide Arrhythmia Classiﬁcation System.", AAAI 2020.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8C814-8A72-6C43-92E8-632C31CD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197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7A2E-4A58-F749-8E0D-986DBF141C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0" y="231000"/>
            <a:ext cx="9769209" cy="406400"/>
          </a:xfrm>
        </p:spPr>
        <p:txBody>
          <a:bodyPr/>
          <a:lstStyle/>
          <a:p>
            <a:r>
              <a:rPr lang="en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II:</a:t>
            </a:r>
            <a:r>
              <a:rPr lang="zh-CN" altLang="en-US" dirty="0"/>
              <a:t> </a:t>
            </a:r>
            <a:r>
              <a:rPr lang="en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located</a:t>
            </a:r>
            <a:r>
              <a:rPr lang="zh-CN" altLang="en-US" dirty="0"/>
              <a:t> </a:t>
            </a:r>
            <a:r>
              <a:rPr lang="en-US" altLang="zh-CN" dirty="0"/>
              <a:t>locally…</a:t>
            </a:r>
            <a:endParaRPr lang="en-CN" dirty="0"/>
          </a:p>
        </p:txBody>
      </p:sp>
      <p:pic>
        <p:nvPicPr>
          <p:cNvPr id="10" name="Picture 2" descr="Image result for attacker icon">
            <a:extLst>
              <a:ext uri="{FF2B5EF4-FFF2-40B4-BE49-F238E27FC236}">
                <a16:creationId xmlns:a16="http://schemas.microsoft.com/office/drawing/2014/main" id="{3FBFD0EF-6E00-B647-B2C2-2C80E8EE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8" y="5415037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31">
            <a:extLst>
              <a:ext uri="{FF2B5EF4-FFF2-40B4-BE49-F238E27FC236}">
                <a16:creationId xmlns:a16="http://schemas.microsoft.com/office/drawing/2014/main" id="{8D7FB723-4559-3D4C-9A8B-B958C2469112}"/>
              </a:ext>
            </a:extLst>
          </p:cNvPr>
          <p:cNvSpPr/>
          <p:nvPr/>
        </p:nvSpPr>
        <p:spPr>
          <a:xfrm rot="19828165">
            <a:off x="1263839" y="578552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pic>
        <p:nvPicPr>
          <p:cNvPr id="12" name="Picture 2" descr="Image result for attacker icon">
            <a:extLst>
              <a:ext uri="{FF2B5EF4-FFF2-40B4-BE49-F238E27FC236}">
                <a16:creationId xmlns:a16="http://schemas.microsoft.com/office/drawing/2014/main" id="{136D1FEC-EBAF-6043-8F90-03C4C862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13" y="833512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16F6C92-1732-C449-A8D6-D79E8605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43" y="1815786"/>
            <a:ext cx="11501713" cy="4045799"/>
          </a:xfrm>
          <a:prstGeom prst="rect">
            <a:avLst/>
          </a:prstGeom>
        </p:spPr>
      </p:pic>
      <p:sp>
        <p:nvSpPr>
          <p:cNvPr id="13" name="右箭头 31">
            <a:extLst>
              <a:ext uri="{FF2B5EF4-FFF2-40B4-BE49-F238E27FC236}">
                <a16:creationId xmlns:a16="http://schemas.microsoft.com/office/drawing/2014/main" id="{8E248673-FAA4-8742-813D-F7AE8B0E4EFC}"/>
              </a:ext>
            </a:extLst>
          </p:cNvPr>
          <p:cNvSpPr/>
          <p:nvPr/>
        </p:nvSpPr>
        <p:spPr>
          <a:xfrm rot="1525157">
            <a:off x="4967473" y="141909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C2B8FE-5DEC-DA44-A5EF-BF297EDED31F}"/>
              </a:ext>
            </a:extLst>
          </p:cNvPr>
          <p:cNvSpPr/>
          <p:nvPr/>
        </p:nvSpPr>
        <p:spPr>
          <a:xfrm>
            <a:off x="155288" y="4324350"/>
            <a:ext cx="7864762" cy="213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93DC6-1A26-F646-8788-D360F136849C}"/>
              </a:ext>
            </a:extLst>
          </p:cNvPr>
          <p:cNvSpPr/>
          <p:nvPr/>
        </p:nvSpPr>
        <p:spPr>
          <a:xfrm>
            <a:off x="6597730" y="5861585"/>
            <a:ext cx="1165145" cy="400110"/>
          </a:xfrm>
          <a:prstGeom prst="rect">
            <a:avLst/>
          </a:prstGeom>
          <a:solidFill>
            <a:srgbClr val="FF0000"/>
          </a:solidFill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bg1"/>
                </a:solidFill>
              </a:rPr>
              <a:t>Case II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52D95-E8D2-F242-8298-BFA94126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3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593C-1B4A-A144-971A-F40FD88A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1" y="231000"/>
            <a:ext cx="10007333" cy="406400"/>
          </a:xfrm>
        </p:spPr>
        <p:txBody>
          <a:bodyPr/>
          <a:lstStyle/>
          <a:p>
            <a:r>
              <a:rPr lang="en-CN" dirty="0"/>
              <a:t>Cooperate</a:t>
            </a:r>
            <a:r>
              <a:rPr lang="zh-CN" altLang="en-US" dirty="0"/>
              <a:t> </a:t>
            </a:r>
            <a:r>
              <a:rPr lang="en-US" altLang="zh-CN" dirty="0"/>
              <a:t>Time-domain</a:t>
            </a:r>
            <a:r>
              <a:rPr lang="zh-CN" altLang="en-US" dirty="0"/>
              <a:t> </a:t>
            </a:r>
            <a:r>
              <a:rPr lang="en-US" altLang="zh-CN" dirty="0"/>
              <a:t>Skewing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DE1930-F79B-A94A-903E-22CA43705D7A}"/>
                  </a:ext>
                </a:extLst>
              </p:cNvPr>
              <p:cNvSpPr/>
              <p:nvPr/>
            </p:nvSpPr>
            <p:spPr>
              <a:xfrm>
                <a:off x="685733" y="1558561"/>
                <a:ext cx="10772841" cy="1178601"/>
              </a:xfrm>
              <a:prstGeom prst="rect">
                <a:avLst/>
              </a:prstGeom>
              <a:noFill/>
              <a:ln w="38100">
                <a:solidFill>
                  <a:srgbClr val="1345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Given an m-class ECG classifier: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𝑙𝑜𝑔𝑖𝑡𝑠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an adversary 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generates adversarial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 so that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(targeted attack)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DE1930-F79B-A94A-903E-22CA43705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" y="1558561"/>
                <a:ext cx="10772841" cy="1178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13457A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FD6EAE-64AD-8740-8347-282BCFECF246}"/>
              </a:ext>
            </a:extLst>
          </p:cNvPr>
          <p:cNvSpPr/>
          <p:nvPr/>
        </p:nvSpPr>
        <p:spPr>
          <a:xfrm>
            <a:off x="685734" y="3325229"/>
            <a:ext cx="10772840" cy="2561221"/>
          </a:xfrm>
          <a:prstGeom prst="rect">
            <a:avLst/>
          </a:prstGeom>
          <a:noFill/>
          <a:ln w="38100">
            <a:solidFill>
              <a:srgbClr val="134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F20BA2-ABD1-4A40-8154-C506B27AFEE9}"/>
              </a:ext>
            </a:extLst>
          </p:cNvPr>
          <p:cNvSpPr/>
          <p:nvPr/>
        </p:nvSpPr>
        <p:spPr>
          <a:xfrm>
            <a:off x="609903" y="1166178"/>
            <a:ext cx="2171398" cy="512580"/>
          </a:xfrm>
          <a:prstGeom prst="roundRect">
            <a:avLst/>
          </a:prstGeom>
          <a:solidFill>
            <a:srgbClr val="13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Attack goal</a:t>
            </a:r>
            <a:endParaRPr lang="en-US" sz="2800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E98E2C-C005-0549-96C9-302D1EB7C2A4}"/>
              </a:ext>
            </a:extLst>
          </p:cNvPr>
          <p:cNvSpPr/>
          <p:nvPr/>
        </p:nvSpPr>
        <p:spPr>
          <a:xfrm>
            <a:off x="609903" y="2927663"/>
            <a:ext cx="2580972" cy="512580"/>
          </a:xfrm>
          <a:prstGeom prst="roundRect">
            <a:avLst/>
          </a:prstGeom>
          <a:solidFill>
            <a:srgbClr val="13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Attack Strategy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4E582E-FE51-7345-B945-84932D47EB5D}"/>
                  </a:ext>
                </a:extLst>
              </p:cNvPr>
              <p:cNvSpPr txBox="1"/>
              <p:nvPr/>
            </p:nvSpPr>
            <p:spPr>
              <a:xfrm>
                <a:off x="1112687" y="4382483"/>
                <a:ext cx="10421718" cy="39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/>
                  <a:t> minimize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𝑡𝑓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), 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𝑎𝑑𝑣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𝑎𝑑𝑣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4E582E-FE51-7345-B945-84932D47E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87" y="4382483"/>
                <a:ext cx="10421718" cy="398955"/>
              </a:xfrm>
              <a:prstGeom prst="rect">
                <a:avLst/>
              </a:prstGeom>
              <a:blipFill>
                <a:blip r:embed="rId4"/>
                <a:stretch>
                  <a:fillRect t="-18750" b="-3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4697F-2246-654A-8D20-E2E61E83E501}"/>
                  </a:ext>
                </a:extLst>
              </p:cNvPr>
              <p:cNvSpPr txBox="1"/>
              <p:nvPr/>
            </p:nvSpPr>
            <p:spPr>
              <a:xfrm>
                <a:off x="1246892" y="3943573"/>
                <a:ext cx="947825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/>
                  <a:t>Given a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of transformation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𝑡𝑓</m:t>
                    </m:r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4697F-2246-654A-8D20-E2E61E83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92" y="3943573"/>
                <a:ext cx="9478258" cy="369332"/>
              </a:xfrm>
              <a:prstGeom prst="rect">
                <a:avLst/>
              </a:prstGeom>
              <a:blipFill>
                <a:blip r:embed="rId5"/>
                <a:stretch>
                  <a:fillRect l="-1872" t="-23333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2DC8FDA-27E9-0C46-A5BB-5D04556A3740}"/>
              </a:ext>
            </a:extLst>
          </p:cNvPr>
          <p:cNvSpPr txBox="1"/>
          <p:nvPr/>
        </p:nvSpPr>
        <p:spPr>
          <a:xfrm>
            <a:off x="917841" y="4851016"/>
            <a:ext cx="980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srgbClr val="13457A"/>
                </a:solidFill>
              </a:rPr>
              <a:t>2. Cooperate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A90E43-9BD5-E243-82C7-DB3AC9BF07E1}"/>
                  </a:ext>
                </a:extLst>
              </p:cNvPr>
              <p:cNvSpPr txBox="1"/>
              <p:nvPr/>
            </p:nvSpPr>
            <p:spPr>
              <a:xfrm>
                <a:off x="1246892" y="5289926"/>
                <a:ext cx="6472669" cy="424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𝑝𝑒𝑟𝑡𝑢𝑟𝑏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rectangular filter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A90E43-9BD5-E243-82C7-DB3AC9BF0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892" y="5289926"/>
                <a:ext cx="6472669" cy="424283"/>
              </a:xfrm>
              <a:prstGeom prst="rect">
                <a:avLst/>
              </a:prstGeom>
              <a:blipFill>
                <a:blip r:embed="rId6"/>
                <a:stretch>
                  <a:fillRect l="-978" t="-14706" r="-1761" b="-352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F6C621A-3E9A-0A47-B1E7-52EC57618D72}"/>
              </a:ext>
            </a:extLst>
          </p:cNvPr>
          <p:cNvSpPr txBox="1"/>
          <p:nvPr/>
        </p:nvSpPr>
        <p:spPr>
          <a:xfrm>
            <a:off x="917841" y="3504663"/>
            <a:ext cx="9807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srgbClr val="13457A"/>
                </a:solidFill>
              </a:rPr>
              <a:t>1. Cooperate time domain skewing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448EF-A318-1444-BBCA-74B3B0E1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909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DC10-9936-C24C-A52B-3AFBF40E2B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1" y="231000"/>
            <a:ext cx="10216883" cy="406400"/>
          </a:xfrm>
        </p:spPr>
        <p:txBody>
          <a:bodyPr/>
          <a:lstStyle/>
          <a:p>
            <a:r>
              <a:rPr lang="en-CN" dirty="0">
                <a:solidFill>
                  <a:srgbClr val="36456E"/>
                </a:solidFill>
              </a:rPr>
              <a:t>Performance</a:t>
            </a:r>
            <a:r>
              <a:rPr lang="zh-CN" altLang="en-US" dirty="0">
                <a:solidFill>
                  <a:srgbClr val="36456E"/>
                </a:solidFill>
              </a:rPr>
              <a:t> </a:t>
            </a:r>
            <a:r>
              <a:rPr lang="en-US" altLang="zh-CN" dirty="0">
                <a:solidFill>
                  <a:srgbClr val="36456E"/>
                </a:solidFill>
              </a:rPr>
              <a:t>-</a:t>
            </a:r>
            <a:r>
              <a:rPr lang="zh-CN" altLang="en-US" dirty="0">
                <a:solidFill>
                  <a:srgbClr val="36456E"/>
                </a:solidFill>
              </a:rPr>
              <a:t> </a:t>
            </a:r>
            <a:r>
              <a:rPr lang="en-US" dirty="0">
                <a:solidFill>
                  <a:srgbClr val="36456E"/>
                </a:solidFill>
              </a:rPr>
              <a:t>Success Attack Rates with Different Attack Duration </a:t>
            </a:r>
          </a:p>
          <a:p>
            <a:endParaRPr lang="en-CN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194A89C-2F78-2E4D-B832-AF9DAA49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384" y="839744"/>
            <a:ext cx="6915781" cy="4907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4BED7D-9855-9445-8737-4BE623720BC7}"/>
              </a:ext>
            </a:extLst>
          </p:cNvPr>
          <p:cNvSpPr/>
          <p:nvPr/>
        </p:nvSpPr>
        <p:spPr>
          <a:xfrm>
            <a:off x="499985" y="5747480"/>
            <a:ext cx="11192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Attack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duration:</a:t>
            </a:r>
            <a:r>
              <a:rPr lang="zh-CN" altLang="en-US" sz="1600" i="1" dirty="0"/>
              <a:t> </a:t>
            </a:r>
            <a:r>
              <a:rPr lang="en-US" sz="1600" i="1" dirty="0"/>
              <a:t>the part of an ECG affected by perturbation</a:t>
            </a:r>
          </a:p>
          <a:p>
            <a:pPr algn="ctr"/>
            <a:r>
              <a:rPr lang="en-US" sz="1600" i="1" dirty="0"/>
              <a:t>Filter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1: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Rectangular ﬁlter;</a:t>
            </a:r>
            <a:r>
              <a:rPr lang="zh-CN" altLang="en-US" sz="1600" i="1" dirty="0"/>
              <a:t>  </a:t>
            </a:r>
            <a:r>
              <a:rPr lang="en-US" altLang="zh-CN" sz="1600" i="1" dirty="0"/>
              <a:t>Filter 2: A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high-pass Butterworth ﬁlter (0.05Hz cutoff)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+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Notch ﬁlters (50/60Hz)</a:t>
            </a:r>
            <a:endParaRPr lang="en-US" sz="16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41401-7F4C-9F4D-A7BB-A5A6E2C6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68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4B264-0631-7E4B-9390-6F5636E1B3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Quick Summary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9B82DBD-EF78-494D-BCAE-A8B3D5BD23D9}"/>
              </a:ext>
            </a:extLst>
          </p:cNvPr>
          <p:cNvSpPr txBox="1">
            <a:spLocks/>
          </p:cNvSpPr>
          <p:nvPr/>
        </p:nvSpPr>
        <p:spPr>
          <a:xfrm>
            <a:off x="660400" y="1416050"/>
            <a:ext cx="108585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takes a step to thoroughly explore adversarial attacks on the DNN-powered ECG diagnosis system.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We analyze the properties of ECGs to design effective attacks schemes,</a:t>
            </a:r>
            <a:r>
              <a:rPr lang="zh-CN" altLang="en-US" sz="2400" dirty="0"/>
              <a:t> </a:t>
            </a:r>
            <a:r>
              <a:rPr lang="en-US" altLang="zh-CN" sz="2400" i="1" dirty="0" err="1"/>
              <a:t>ECGadv</a:t>
            </a:r>
            <a:r>
              <a:rPr lang="en-US" altLang="zh-CN" sz="2400" i="1" dirty="0"/>
              <a:t> </a:t>
            </a:r>
            <a:r>
              <a:rPr lang="en-US" altLang="zh-CN" sz="2400" dirty="0"/>
              <a:t>under two attacks models respectively.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Our results demonstrate the blind spots of DNN-powered diagnosis systems under adversarial attacks, which calls attention to adequate countermeasures.</a:t>
            </a:r>
          </a:p>
          <a:p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5E016-EDE2-E049-873C-0EF4259D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302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ED931-A583-0E44-8238-0BE5CFAD6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10064484" cy="406400"/>
          </a:xfrm>
        </p:spPr>
        <p:txBody>
          <a:bodyPr/>
          <a:lstStyle/>
          <a:p>
            <a:r>
              <a:rPr lang="en-US" dirty="0"/>
              <a:t>Electrocardiogram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ECG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Cardiac Disorders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90A013-0D80-E544-8337-AD01722AA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42" y="1709638"/>
            <a:ext cx="3723799" cy="37237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792BF48F-F93D-2041-8499-6220FA14CB82}"/>
              </a:ext>
            </a:extLst>
          </p:cNvPr>
          <p:cNvGrpSpPr/>
          <p:nvPr/>
        </p:nvGrpSpPr>
        <p:grpSpPr>
          <a:xfrm>
            <a:off x="6096000" y="929320"/>
            <a:ext cx="4123164" cy="2476325"/>
            <a:chOff x="6096000" y="929320"/>
            <a:chExt cx="4123164" cy="24763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492E6D-16F4-E841-94DD-C36DD4D20308}"/>
                </a:ext>
              </a:extLst>
            </p:cNvPr>
            <p:cNvGrpSpPr/>
            <p:nvPr/>
          </p:nvGrpSpPr>
          <p:grpSpPr>
            <a:xfrm>
              <a:off x="6096000" y="1268882"/>
              <a:ext cx="4123164" cy="2136763"/>
              <a:chOff x="3717925" y="3533775"/>
              <a:chExt cx="4622800" cy="2667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F6A168D-84EC-954A-BFD9-2B092A8E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7925" y="3533775"/>
                <a:ext cx="4622800" cy="26670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FD0CC6-7972-DA44-9EBD-0815A9EC76BA}"/>
                  </a:ext>
                </a:extLst>
              </p:cNvPr>
              <p:cNvSpPr/>
              <p:nvPr/>
            </p:nvSpPr>
            <p:spPr>
              <a:xfrm>
                <a:off x="7826375" y="5895975"/>
                <a:ext cx="51435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7D0A41-DFAD-4F42-B8C8-5BB3A1485021}"/>
                </a:ext>
              </a:extLst>
            </p:cNvPr>
            <p:cNvSpPr/>
            <p:nvPr/>
          </p:nvSpPr>
          <p:spPr>
            <a:xfrm>
              <a:off x="6896981" y="929320"/>
              <a:ext cx="2521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Electrocardiogram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dirty="0"/>
                <a:t>ECG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endParaRPr lang="en-CN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867F83-2707-FB43-8936-D1C23B05106A}"/>
              </a:ext>
            </a:extLst>
          </p:cNvPr>
          <p:cNvGrpSpPr/>
          <p:nvPr/>
        </p:nvGrpSpPr>
        <p:grpSpPr>
          <a:xfrm>
            <a:off x="5539911" y="3643372"/>
            <a:ext cx="4377095" cy="2531747"/>
            <a:chOff x="5539911" y="3643372"/>
            <a:chExt cx="4377095" cy="2531747"/>
          </a:xfrm>
        </p:grpSpPr>
        <p:pic>
          <p:nvPicPr>
            <p:cNvPr id="14" name="图片 17">
              <a:extLst>
                <a:ext uri="{FF2B5EF4-FFF2-40B4-BE49-F238E27FC236}">
                  <a16:creationId xmlns:a16="http://schemas.microsoft.com/office/drawing/2014/main" id="{61B2FFDF-02BE-D349-8169-864341C0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434" y="4920059"/>
              <a:ext cx="864000" cy="864000"/>
            </a:xfrm>
            <a:prstGeom prst="rect">
              <a:avLst/>
            </a:prstGeom>
          </p:spPr>
        </p:pic>
        <p:pic>
          <p:nvPicPr>
            <p:cNvPr id="16" name="Picture 15" descr="A picture containing drawing, light&#10;&#10;Description automatically generated">
              <a:extLst>
                <a:ext uri="{FF2B5EF4-FFF2-40B4-BE49-F238E27FC236}">
                  <a16:creationId xmlns:a16="http://schemas.microsoft.com/office/drawing/2014/main" id="{D63ABCCE-A701-884E-A87A-44D5A2796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" t="6125" r="6125" b="9381"/>
            <a:stretch/>
          </p:blipFill>
          <p:spPr>
            <a:xfrm>
              <a:off x="5625959" y="4830415"/>
              <a:ext cx="1080000" cy="1080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E0DE3CF-F619-734F-B9F9-C27077850ADD}"/>
                </a:ext>
              </a:extLst>
            </p:cNvPr>
            <p:cNvSpPr/>
            <p:nvPr/>
          </p:nvSpPr>
          <p:spPr>
            <a:xfrm>
              <a:off x="7907696" y="3752953"/>
              <a:ext cx="1843822" cy="638453"/>
            </a:xfrm>
            <a:prstGeom prst="roundRect">
              <a:avLst/>
            </a:prstGeom>
            <a:solidFill>
              <a:srgbClr val="4367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/>
                <a:t>Sensing Layer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4399C5A-4B05-5B47-9B1F-797D5DD7BA2A}"/>
                </a:ext>
              </a:extLst>
            </p:cNvPr>
            <p:cNvSpPr/>
            <p:nvPr/>
          </p:nvSpPr>
          <p:spPr>
            <a:xfrm>
              <a:off x="7907696" y="4511189"/>
              <a:ext cx="1843822" cy="638453"/>
            </a:xfrm>
            <a:prstGeom prst="roundRect">
              <a:avLst/>
            </a:prstGeom>
            <a:solidFill>
              <a:srgbClr val="4367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b="1" dirty="0"/>
                <a:t>Processing Layer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507FAEB-725A-2944-ABC0-785D05F7C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2519" y="4448558"/>
              <a:ext cx="0" cy="338400"/>
            </a:xfrm>
            <a:prstGeom prst="line">
              <a:avLst/>
            </a:prstGeom>
            <a:ln>
              <a:solidFill>
                <a:srgbClr val="436786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30B227-4A45-E544-A1C8-F6A53522F8DF}"/>
                </a:ext>
              </a:extLst>
            </p:cNvPr>
            <p:cNvSpPr/>
            <p:nvPr/>
          </p:nvSpPr>
          <p:spPr>
            <a:xfrm>
              <a:off x="7742208" y="3643372"/>
              <a:ext cx="2174798" cy="1610372"/>
            </a:xfrm>
            <a:prstGeom prst="rect">
              <a:avLst/>
            </a:prstGeom>
            <a:noFill/>
            <a:ln w="28575">
              <a:solidFill>
                <a:srgbClr val="4367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536198-DCCE-6A4E-AA76-987EF5BD6FCA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6165959" y="4448558"/>
              <a:ext cx="15762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D0B3EF-EAC0-504A-8F25-6B4125032F26}"/>
                </a:ext>
              </a:extLst>
            </p:cNvPr>
            <p:cNvSpPr/>
            <p:nvPr/>
          </p:nvSpPr>
          <p:spPr>
            <a:xfrm>
              <a:off x="5539911" y="5805787"/>
              <a:ext cx="2521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Electrocardiogram</a:t>
              </a:r>
              <a:r>
                <a:rPr lang="zh-CN" altLang="en-US" dirty="0"/>
                <a:t> </a:t>
              </a:r>
              <a:r>
                <a:rPr lang="en-US" altLang="zh-CN" dirty="0"/>
                <a:t>(</a:t>
              </a:r>
              <a:r>
                <a:rPr lang="en-US" dirty="0"/>
                <a:t>ECG</a:t>
              </a:r>
              <a:r>
                <a:rPr lang="en-US" altLang="zh-CN" dirty="0"/>
                <a:t>)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6F1A41C-F1BD-5940-AB24-89A2F967A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5959" y="4448560"/>
              <a:ext cx="1" cy="338398"/>
            </a:xfrm>
            <a:prstGeom prst="line">
              <a:avLst/>
            </a:prstGeom>
            <a:ln>
              <a:solidFill>
                <a:srgbClr val="436786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7E0B69-1ADE-D54B-AFAE-065FFCCE5EA3}"/>
              </a:ext>
            </a:extLst>
          </p:cNvPr>
          <p:cNvGrpSpPr/>
          <p:nvPr/>
        </p:nvGrpSpPr>
        <p:grpSpPr>
          <a:xfrm>
            <a:off x="9679313" y="4900093"/>
            <a:ext cx="1929839" cy="1490051"/>
            <a:chOff x="9679313" y="4900093"/>
            <a:chExt cx="1929839" cy="1490051"/>
          </a:xfrm>
        </p:grpSpPr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1C859E56-0D79-FE46-B246-1D9700574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1206"/>
            <a:stretch/>
          </p:blipFill>
          <p:spPr>
            <a:xfrm>
              <a:off x="9679313" y="5269425"/>
              <a:ext cx="1929839" cy="1120719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A1D815-83C7-2343-8A06-CA102392B6D5}"/>
                </a:ext>
              </a:extLst>
            </p:cNvPr>
            <p:cNvSpPr/>
            <p:nvPr/>
          </p:nvSpPr>
          <p:spPr>
            <a:xfrm>
              <a:off x="10300030" y="4900093"/>
              <a:ext cx="625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N" dirty="0"/>
                <a:t>DNN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24C68F9-2E38-8441-8CE6-BC2FCACD544C}"/>
              </a:ext>
            </a:extLst>
          </p:cNvPr>
          <p:cNvSpPr/>
          <p:nvPr/>
        </p:nvSpPr>
        <p:spPr>
          <a:xfrm>
            <a:off x="731655" y="2951472"/>
            <a:ext cx="4981321" cy="1200329"/>
          </a:xfrm>
          <a:prstGeom prst="rect">
            <a:avLst/>
          </a:prstGeom>
          <a:solidFill>
            <a:srgbClr val="43678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bg1"/>
                </a:solidFill>
              </a:rPr>
              <a:t>DNNs-powered approaches has achieved parity with cardiologists on ECG classiﬁcation and diagnosis.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4E377-8D75-3949-99EB-975A9C60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69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7A6EB-1824-8944-8BCE-088DF21B15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7178408" cy="406400"/>
          </a:xfrm>
        </p:spPr>
        <p:txBody>
          <a:bodyPr/>
          <a:lstStyle/>
          <a:p>
            <a:r>
              <a:rPr lang="en-CN" dirty="0"/>
              <a:t>Adversarial Attacks to DNN Image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5B3F9-B9B0-CD4C-A8A3-46755536C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3</a:t>
            </a:fld>
            <a:endParaRPr lang="en-CN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0E1885E-64C5-3E43-9DE0-7FAE55200766}"/>
              </a:ext>
            </a:extLst>
          </p:cNvPr>
          <p:cNvGrpSpPr/>
          <p:nvPr/>
        </p:nvGrpSpPr>
        <p:grpSpPr>
          <a:xfrm>
            <a:off x="6484204" y="1402307"/>
            <a:ext cx="2380984" cy="2062647"/>
            <a:chOff x="6484204" y="1402307"/>
            <a:chExt cx="2380984" cy="2062647"/>
          </a:xfrm>
        </p:grpSpPr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067453A3-7E57-164A-9527-F3A0AF5D5F45}"/>
                </a:ext>
              </a:extLst>
            </p:cNvPr>
            <p:cNvSpPr/>
            <p:nvPr/>
          </p:nvSpPr>
          <p:spPr>
            <a:xfrm>
              <a:off x="7304711" y="1464704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6F745996-81A4-8C41-8694-232527E8D1E4}"/>
                </a:ext>
              </a:extLst>
            </p:cNvPr>
            <p:cNvSpPr/>
            <p:nvPr/>
          </p:nvSpPr>
          <p:spPr>
            <a:xfrm>
              <a:off x="6844934" y="1934390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315C6BD0-F0AB-104C-9635-AD8954CA08DC}"/>
                </a:ext>
              </a:extLst>
            </p:cNvPr>
            <p:cNvSpPr/>
            <p:nvPr/>
          </p:nvSpPr>
          <p:spPr>
            <a:xfrm>
              <a:off x="7228511" y="2665414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035DFD7-97C2-FC4E-9B81-281A6C73A274}"/>
                </a:ext>
              </a:extLst>
            </p:cNvPr>
            <p:cNvSpPr/>
            <p:nvPr/>
          </p:nvSpPr>
          <p:spPr>
            <a:xfrm>
              <a:off x="6484204" y="1402307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5AD8D02F-D8A8-0446-8784-AF7A5E270E25}"/>
                </a:ext>
              </a:extLst>
            </p:cNvPr>
            <p:cNvSpPr/>
            <p:nvPr/>
          </p:nvSpPr>
          <p:spPr>
            <a:xfrm>
              <a:off x="7584113" y="1995810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99302061-083E-A04E-803D-6491AD811A49}"/>
                </a:ext>
              </a:extLst>
            </p:cNvPr>
            <p:cNvSpPr/>
            <p:nvPr/>
          </p:nvSpPr>
          <p:spPr>
            <a:xfrm>
              <a:off x="7718472" y="3162129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686DD0E-6A4B-2940-A49E-9E36348B6C6E}"/>
                </a:ext>
              </a:extLst>
            </p:cNvPr>
            <p:cNvSpPr/>
            <p:nvPr/>
          </p:nvSpPr>
          <p:spPr>
            <a:xfrm>
              <a:off x="7821357" y="2698794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2829D321-4B91-B54C-BA24-A2BB1CCF2847}"/>
                </a:ext>
              </a:extLst>
            </p:cNvPr>
            <p:cNvSpPr/>
            <p:nvPr/>
          </p:nvSpPr>
          <p:spPr>
            <a:xfrm>
              <a:off x="8172634" y="2237215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40A70C99-1AFF-A244-82BA-0D901181B3EC}"/>
                </a:ext>
              </a:extLst>
            </p:cNvPr>
            <p:cNvSpPr/>
            <p:nvPr/>
          </p:nvSpPr>
          <p:spPr>
            <a:xfrm>
              <a:off x="8037122" y="1642289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B10787B0-D936-B845-8493-223760AB823E}"/>
                </a:ext>
              </a:extLst>
            </p:cNvPr>
            <p:cNvSpPr/>
            <p:nvPr/>
          </p:nvSpPr>
          <p:spPr>
            <a:xfrm>
              <a:off x="8513911" y="2850206"/>
              <a:ext cx="351277" cy="30282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017975A-5AB0-E346-B257-25AF2BDCA2C7}"/>
              </a:ext>
            </a:extLst>
          </p:cNvPr>
          <p:cNvGrpSpPr/>
          <p:nvPr/>
        </p:nvGrpSpPr>
        <p:grpSpPr>
          <a:xfrm>
            <a:off x="1054110" y="1744132"/>
            <a:ext cx="6900603" cy="2879393"/>
            <a:chOff x="1054110" y="1744132"/>
            <a:chExt cx="6900603" cy="2879393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59965F4-50DF-574B-8F55-03D122473F3F}"/>
                </a:ext>
              </a:extLst>
            </p:cNvPr>
            <p:cNvSpPr/>
            <p:nvPr/>
          </p:nvSpPr>
          <p:spPr>
            <a:xfrm>
              <a:off x="4993857" y="1766387"/>
              <a:ext cx="2960856" cy="2857138"/>
            </a:xfrm>
            <a:custGeom>
              <a:avLst/>
              <a:gdLst>
                <a:gd name="connsiteX0" fmla="*/ 0 w 1905000"/>
                <a:gd name="connsiteY0" fmla="*/ 0 h 2717800"/>
                <a:gd name="connsiteX1" fmla="*/ 1130300 w 1905000"/>
                <a:gd name="connsiteY1" fmla="*/ 774700 h 2717800"/>
                <a:gd name="connsiteX2" fmla="*/ 1905000 w 1905000"/>
                <a:gd name="connsiteY2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00" h="2717800">
                  <a:moveTo>
                    <a:pt x="0" y="0"/>
                  </a:moveTo>
                  <a:cubicBezTo>
                    <a:pt x="406400" y="160866"/>
                    <a:pt x="812800" y="321733"/>
                    <a:pt x="1130300" y="774700"/>
                  </a:cubicBezTo>
                  <a:cubicBezTo>
                    <a:pt x="1447800" y="1227667"/>
                    <a:pt x="1676400" y="1972733"/>
                    <a:pt x="1905000" y="271780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8EC4850-ABA0-FA46-AE20-47862C48E211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3983238" y="1944187"/>
              <a:ext cx="153712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0BE5DF5-87AD-DE4C-A65F-FCCEC0CC464E}"/>
                </a:ext>
              </a:extLst>
            </p:cNvPr>
            <p:cNvSpPr/>
            <p:nvPr/>
          </p:nvSpPr>
          <p:spPr>
            <a:xfrm>
              <a:off x="1054110" y="1744132"/>
              <a:ext cx="2929128" cy="40011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2000" dirty="0"/>
                <a:t>Model Decision Boundary 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B5BAD19-B8A0-BF45-94AF-6A9D87F0CEC1}"/>
              </a:ext>
            </a:extLst>
          </p:cNvPr>
          <p:cNvGrpSpPr/>
          <p:nvPr/>
        </p:nvGrpSpPr>
        <p:grpSpPr>
          <a:xfrm>
            <a:off x="1054110" y="1180566"/>
            <a:ext cx="7344765" cy="2892833"/>
            <a:chOff x="1054110" y="1180566"/>
            <a:chExt cx="7344765" cy="2892833"/>
          </a:xfrm>
        </p:grpSpPr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BC90DB41-F376-8B40-82E9-114EBD32E4A9}"/>
                </a:ext>
              </a:extLst>
            </p:cNvPr>
            <p:cNvCxnSpPr>
              <a:cxnSpLocks/>
            </p:cNvCxnSpPr>
            <p:nvPr/>
          </p:nvCxnSpPr>
          <p:spPr>
            <a:xfrm>
              <a:off x="5102187" y="1314977"/>
              <a:ext cx="3296688" cy="2758422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02B89E7-E696-E945-A695-0AF7A0F6ECBE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>
              <a:off x="3983238" y="1380621"/>
              <a:ext cx="1595812" cy="21686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6AE2D8C-9BB4-6D41-A1CB-AE20F7E08B38}"/>
                </a:ext>
              </a:extLst>
            </p:cNvPr>
            <p:cNvSpPr/>
            <p:nvPr/>
          </p:nvSpPr>
          <p:spPr>
            <a:xfrm>
              <a:off x="1054110" y="1180566"/>
              <a:ext cx="2929128" cy="400110"/>
            </a:xfrm>
            <a:prstGeom prst="rect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2000" dirty="0">
                  <a:solidFill>
                    <a:schemeClr val="accent3">
                      <a:lumMod val="75000"/>
                    </a:schemeClr>
                  </a:solidFill>
                </a:rPr>
                <a:t>Task Decision Boundary 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DE5AA40-2892-1641-93AF-36B52CB637A5}"/>
              </a:ext>
            </a:extLst>
          </p:cNvPr>
          <p:cNvGrpSpPr/>
          <p:nvPr/>
        </p:nvGrpSpPr>
        <p:grpSpPr>
          <a:xfrm>
            <a:off x="5228447" y="2348814"/>
            <a:ext cx="2973583" cy="2080914"/>
            <a:chOff x="5228447" y="2348814"/>
            <a:chExt cx="2973583" cy="20809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643DFC-D74D-464F-98B4-020AE27191D8}"/>
                </a:ext>
              </a:extLst>
            </p:cNvPr>
            <p:cNvSpPr/>
            <p:nvPr/>
          </p:nvSpPr>
          <p:spPr>
            <a:xfrm>
              <a:off x="5337750" y="2684962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2E829-8490-BA40-97A9-559F9B7105DD}"/>
                </a:ext>
              </a:extLst>
            </p:cNvPr>
            <p:cNvSpPr/>
            <p:nvPr/>
          </p:nvSpPr>
          <p:spPr>
            <a:xfrm>
              <a:off x="7177890" y="4120752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09BE22-D641-0A43-9184-2A54C9C61FC7}"/>
                </a:ext>
              </a:extLst>
            </p:cNvPr>
            <p:cNvSpPr/>
            <p:nvPr/>
          </p:nvSpPr>
          <p:spPr>
            <a:xfrm>
              <a:off x="5228447" y="3223654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449A3-2F57-0A4F-9570-EDE6C2BA26AF}"/>
                </a:ext>
              </a:extLst>
            </p:cNvPr>
            <p:cNvSpPr/>
            <p:nvPr/>
          </p:nvSpPr>
          <p:spPr>
            <a:xfrm>
              <a:off x="5565880" y="3916307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B88B25-D0B3-0E47-BDB5-7D380C714B6A}"/>
                </a:ext>
              </a:extLst>
            </p:cNvPr>
            <p:cNvSpPr/>
            <p:nvPr/>
          </p:nvSpPr>
          <p:spPr>
            <a:xfrm>
              <a:off x="7960730" y="4133782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1D93C1-E6E8-9C4D-BA9F-6E94A37EBA7D}"/>
                </a:ext>
              </a:extLst>
            </p:cNvPr>
            <p:cNvSpPr/>
            <p:nvPr/>
          </p:nvSpPr>
          <p:spPr>
            <a:xfrm>
              <a:off x="6465992" y="3148333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33E7C4-EB81-C441-BFAF-E882F8FB8B3C}"/>
                </a:ext>
              </a:extLst>
            </p:cNvPr>
            <p:cNvSpPr/>
            <p:nvPr/>
          </p:nvSpPr>
          <p:spPr>
            <a:xfrm>
              <a:off x="6100288" y="3608728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690A72-20E1-5943-8FBA-FC6F01518778}"/>
                </a:ext>
              </a:extLst>
            </p:cNvPr>
            <p:cNvSpPr/>
            <p:nvPr/>
          </p:nvSpPr>
          <p:spPr>
            <a:xfrm>
              <a:off x="6719408" y="3707232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24D250-19E4-D243-92DE-75FB04DA29ED}"/>
                </a:ext>
              </a:extLst>
            </p:cNvPr>
            <p:cNvSpPr/>
            <p:nvPr/>
          </p:nvSpPr>
          <p:spPr>
            <a:xfrm>
              <a:off x="6401068" y="4188428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0764711-793D-2949-974E-D0FB07324AA3}"/>
                </a:ext>
              </a:extLst>
            </p:cNvPr>
            <p:cNvSpPr/>
            <p:nvPr/>
          </p:nvSpPr>
          <p:spPr>
            <a:xfrm>
              <a:off x="6162480" y="2579531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02B7EAD-D0E1-DF42-817B-A4ABD1981570}"/>
                </a:ext>
              </a:extLst>
            </p:cNvPr>
            <p:cNvSpPr/>
            <p:nvPr/>
          </p:nvSpPr>
          <p:spPr>
            <a:xfrm>
              <a:off x="5807180" y="3071647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47F51F-18ED-8845-8F48-9C2A503D8A4F}"/>
                </a:ext>
              </a:extLst>
            </p:cNvPr>
            <p:cNvSpPr/>
            <p:nvPr/>
          </p:nvSpPr>
          <p:spPr>
            <a:xfrm>
              <a:off x="5695464" y="2348814"/>
              <a:ext cx="241300" cy="241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4421AE8-9EFA-7E4B-915A-18D328FEDB0D}"/>
              </a:ext>
            </a:extLst>
          </p:cNvPr>
          <p:cNvGrpSpPr/>
          <p:nvPr/>
        </p:nvGrpSpPr>
        <p:grpSpPr>
          <a:xfrm>
            <a:off x="2263548" y="4362052"/>
            <a:ext cx="5034992" cy="2116108"/>
            <a:chOff x="2263548" y="4362052"/>
            <a:chExt cx="5034992" cy="2116108"/>
          </a:xfrm>
        </p:grpSpPr>
        <p:pic>
          <p:nvPicPr>
            <p:cNvPr id="40" name="Picture 39" descr="A picture containing dog&#10;&#10;Description automatically generated">
              <a:extLst>
                <a:ext uri="{FF2B5EF4-FFF2-40B4-BE49-F238E27FC236}">
                  <a16:creationId xmlns:a16="http://schemas.microsoft.com/office/drawing/2014/main" id="{1BA3AE31-708F-AB4C-AA47-5D0325E2B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7" t="9352" r="66971" b="37252"/>
            <a:stretch/>
          </p:blipFill>
          <p:spPr>
            <a:xfrm>
              <a:off x="3581401" y="4928973"/>
              <a:ext cx="1756349" cy="1549187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0718003-C1DA-1F40-BED6-A5916095AF8B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4458334" y="4362052"/>
              <a:ext cx="2840206" cy="643754"/>
            </a:xfrm>
            <a:prstGeom prst="line">
              <a:avLst/>
            </a:prstGeom>
            <a:ln w="2857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479E6C0-FF5B-2D42-8668-2DF41FEA0CBF}"/>
                </a:ext>
              </a:extLst>
            </p:cNvPr>
            <p:cNvSpPr/>
            <p:nvPr/>
          </p:nvSpPr>
          <p:spPr>
            <a:xfrm>
              <a:off x="2263548" y="5477379"/>
              <a:ext cx="1470252" cy="40011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2000" dirty="0"/>
                <a:t>“Panda”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3822559-84CC-1E40-BB45-D205085B44EC}"/>
              </a:ext>
            </a:extLst>
          </p:cNvPr>
          <p:cNvGrpSpPr/>
          <p:nvPr/>
        </p:nvGrpSpPr>
        <p:grpSpPr>
          <a:xfrm>
            <a:off x="5331584" y="4375082"/>
            <a:ext cx="5570579" cy="2103077"/>
            <a:chOff x="5331584" y="4375082"/>
            <a:chExt cx="5570579" cy="210307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05BDB69-AB17-354A-8660-ACF72370D1C3}"/>
                </a:ext>
              </a:extLst>
            </p:cNvPr>
            <p:cNvGrpSpPr/>
            <p:nvPr/>
          </p:nvGrpSpPr>
          <p:grpSpPr>
            <a:xfrm>
              <a:off x="5331584" y="4928972"/>
              <a:ext cx="5570579" cy="1549187"/>
              <a:chOff x="5331584" y="4928972"/>
              <a:chExt cx="5570579" cy="1549187"/>
            </a:xfrm>
          </p:grpSpPr>
          <p:pic>
            <p:nvPicPr>
              <p:cNvPr id="109" name="Picture 108" descr="A picture containing dog&#10;&#10;Description automatically generated">
                <a:extLst>
                  <a:ext uri="{FF2B5EF4-FFF2-40B4-BE49-F238E27FC236}">
                    <a16:creationId xmlns:a16="http://schemas.microsoft.com/office/drawing/2014/main" id="{6E9B8EEB-8826-F249-9976-E63C15EE2D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51" t="9352" r="8634" b="37252"/>
              <a:stretch/>
            </p:blipFill>
            <p:spPr>
              <a:xfrm>
                <a:off x="5331584" y="4928972"/>
                <a:ext cx="4283853" cy="1549187"/>
              </a:xfrm>
              <a:prstGeom prst="rect">
                <a:avLst/>
              </a:prstGeom>
            </p:spPr>
          </p:pic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1427B9D-7C38-074E-9465-DA3DF41A3F71}"/>
                  </a:ext>
                </a:extLst>
              </p:cNvPr>
              <p:cNvSpPr/>
              <p:nvPr/>
            </p:nvSpPr>
            <p:spPr>
              <a:xfrm>
                <a:off x="9431911" y="5477379"/>
                <a:ext cx="1470252" cy="400110"/>
              </a:xfrm>
              <a:prstGeom prst="rect">
                <a:avLst/>
              </a:prstGeom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N" sz="2000" dirty="0"/>
                  <a:t>“Gibbon”</a:t>
                </a: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171D551-E10E-7948-886F-AA4ACCB506A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8081380" y="4375082"/>
              <a:ext cx="624371" cy="609030"/>
            </a:xfrm>
            <a:prstGeom prst="line">
              <a:avLst/>
            </a:prstGeom>
            <a:ln w="2857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6EA4502-45BA-784D-9AEB-37799A3ACDAE}"/>
              </a:ext>
            </a:extLst>
          </p:cNvPr>
          <p:cNvGrpSpPr/>
          <p:nvPr/>
        </p:nvGrpSpPr>
        <p:grpSpPr>
          <a:xfrm>
            <a:off x="8300580" y="1102501"/>
            <a:ext cx="2601583" cy="1870126"/>
            <a:chOff x="8300580" y="1102501"/>
            <a:chExt cx="2601583" cy="187012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D9724BC-0A69-CA4F-A753-8687DEEE8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23" r="9571" b="9571"/>
            <a:stretch/>
          </p:blipFill>
          <p:spPr>
            <a:xfrm>
              <a:off x="9507348" y="1102501"/>
              <a:ext cx="1394815" cy="1382400"/>
            </a:xfrm>
            <a:prstGeom prst="rect">
              <a:avLst/>
            </a:prstGeom>
          </p:spPr>
        </p:pic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C357298-1B16-474F-B8BE-1F805A7D5E3F}"/>
                </a:ext>
              </a:extLst>
            </p:cNvPr>
            <p:cNvCxnSpPr>
              <a:cxnSpLocks/>
              <a:stCxn id="31" idx="1"/>
              <a:endCxn id="27" idx="5"/>
            </p:cNvCxnSpPr>
            <p:nvPr/>
          </p:nvCxnSpPr>
          <p:spPr>
            <a:xfrm flipH="1">
              <a:off x="8300580" y="1793701"/>
              <a:ext cx="1206768" cy="12701"/>
            </a:xfrm>
            <a:prstGeom prst="line">
              <a:avLst/>
            </a:prstGeom>
            <a:ln w="28575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D3375FA-AA2B-6D45-AC5D-A4EAADC9710E}"/>
                </a:ext>
              </a:extLst>
            </p:cNvPr>
            <p:cNvSpPr/>
            <p:nvPr/>
          </p:nvSpPr>
          <p:spPr>
            <a:xfrm>
              <a:off x="9431911" y="2572517"/>
              <a:ext cx="1470252" cy="400110"/>
            </a:xfrm>
            <a:prstGeom prst="rect">
              <a:avLst/>
            </a:prstGeom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N" sz="2000" dirty="0"/>
                <a:t>“Gibbon”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E765883-7545-F242-A69C-8E6C69A18292}"/>
              </a:ext>
            </a:extLst>
          </p:cNvPr>
          <p:cNvSpPr/>
          <p:nvPr/>
        </p:nvSpPr>
        <p:spPr>
          <a:xfrm>
            <a:off x="8309159" y="4145249"/>
            <a:ext cx="2834816" cy="400110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CN" sz="2000" dirty="0">
                <a:solidFill>
                  <a:srgbClr val="FF0000"/>
                </a:solidFill>
              </a:rPr>
              <a:t>Adversarial Example!</a:t>
            </a:r>
          </a:p>
        </p:txBody>
      </p:sp>
    </p:spTree>
    <p:extLst>
      <p:ext uri="{BB962C8B-B14F-4D97-AF65-F5344CB8AC3E}">
        <p14:creationId xmlns:p14="http://schemas.microsoft.com/office/powerpoint/2010/main" val="323682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7A2E-4A58-F749-8E0D-986DBF141C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0" y="231000"/>
            <a:ext cx="9769209" cy="406400"/>
          </a:xfrm>
        </p:spPr>
        <p:txBody>
          <a:bodyPr/>
          <a:lstStyle/>
          <a:p>
            <a:r>
              <a:rPr lang="en-US" dirty="0"/>
              <a:t>Investigate</a:t>
            </a:r>
            <a:r>
              <a:rPr lang="en-CN" dirty="0"/>
              <a:t> the Spoofing Feasibility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ECG Classification System</a:t>
            </a:r>
            <a:r>
              <a:rPr lang="zh-CN" altLang="en-US" dirty="0"/>
              <a:t>  </a:t>
            </a:r>
            <a:r>
              <a:rPr lang="en-CN" dirty="0"/>
              <a:t> </a:t>
            </a:r>
          </a:p>
        </p:txBody>
      </p:sp>
      <p:pic>
        <p:nvPicPr>
          <p:cNvPr id="10" name="Picture 2" descr="Image result for attacker icon">
            <a:extLst>
              <a:ext uri="{FF2B5EF4-FFF2-40B4-BE49-F238E27FC236}">
                <a16:creationId xmlns:a16="http://schemas.microsoft.com/office/drawing/2014/main" id="{3FBFD0EF-6E00-B647-B2C2-2C80E8EE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8" y="5415037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31">
            <a:extLst>
              <a:ext uri="{FF2B5EF4-FFF2-40B4-BE49-F238E27FC236}">
                <a16:creationId xmlns:a16="http://schemas.microsoft.com/office/drawing/2014/main" id="{8D7FB723-4559-3D4C-9A8B-B958C2469112}"/>
              </a:ext>
            </a:extLst>
          </p:cNvPr>
          <p:cNvSpPr/>
          <p:nvPr/>
        </p:nvSpPr>
        <p:spPr>
          <a:xfrm rot="19828165">
            <a:off x="1263839" y="578552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pic>
        <p:nvPicPr>
          <p:cNvPr id="12" name="Picture 2" descr="Image result for attacker icon">
            <a:extLst>
              <a:ext uri="{FF2B5EF4-FFF2-40B4-BE49-F238E27FC236}">
                <a16:creationId xmlns:a16="http://schemas.microsoft.com/office/drawing/2014/main" id="{136D1FEC-EBAF-6043-8F90-03C4C862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13" y="833512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16F6C92-1732-C449-A8D6-D79E8605E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43" y="1815786"/>
            <a:ext cx="11501713" cy="4045799"/>
          </a:xfrm>
          <a:prstGeom prst="rect">
            <a:avLst/>
          </a:prstGeom>
        </p:spPr>
      </p:pic>
      <p:sp>
        <p:nvSpPr>
          <p:cNvPr id="13" name="右箭头 31">
            <a:extLst>
              <a:ext uri="{FF2B5EF4-FFF2-40B4-BE49-F238E27FC236}">
                <a16:creationId xmlns:a16="http://schemas.microsoft.com/office/drawing/2014/main" id="{8E248673-FAA4-8742-813D-F7AE8B0E4EFC}"/>
              </a:ext>
            </a:extLst>
          </p:cNvPr>
          <p:cNvSpPr/>
          <p:nvPr/>
        </p:nvSpPr>
        <p:spPr>
          <a:xfrm rot="1525157">
            <a:off x="4967473" y="141909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7268C-165A-764B-8A3D-0F9F5604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864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DF72D-DE74-7A4E-8B47-1AE982B8E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Attack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87954D-41E8-8148-8677-FE676C93E9A9}"/>
                  </a:ext>
                </a:extLst>
              </p:cNvPr>
              <p:cNvSpPr/>
              <p:nvPr/>
            </p:nvSpPr>
            <p:spPr>
              <a:xfrm>
                <a:off x="685733" y="1350213"/>
                <a:ext cx="10772841" cy="1076324"/>
              </a:xfrm>
              <a:prstGeom prst="rect">
                <a:avLst/>
              </a:prstGeom>
              <a:noFill/>
              <a:ln w="38100">
                <a:solidFill>
                  <a:srgbClr val="1345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Given an m-class ECG classifier: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𝑙𝑜𝑔𝑖𝑡𝑠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an adversary 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generates adversarial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 so that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(targeted attack)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87954D-41E8-8148-8677-FE676C93E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" y="1350213"/>
                <a:ext cx="10772841" cy="1076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13457A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13D719-BB17-7345-8306-307741137483}"/>
              </a:ext>
            </a:extLst>
          </p:cNvPr>
          <p:cNvGrpSpPr/>
          <p:nvPr/>
        </p:nvGrpSpPr>
        <p:grpSpPr>
          <a:xfrm>
            <a:off x="4717843" y="3042223"/>
            <a:ext cx="2866471" cy="2126316"/>
            <a:chOff x="4717843" y="3042223"/>
            <a:chExt cx="2866471" cy="2126316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FBF1B3BE-C31A-8F4E-8384-4603DD922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206"/>
            <a:stretch/>
          </p:blipFill>
          <p:spPr>
            <a:xfrm>
              <a:off x="4717843" y="3503888"/>
              <a:ext cx="2866471" cy="16646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D03CB6-2119-1C45-92FF-A305BEFC2452}"/>
                </a:ext>
              </a:extLst>
            </p:cNvPr>
            <p:cNvSpPr/>
            <p:nvPr/>
          </p:nvSpPr>
          <p:spPr>
            <a:xfrm>
              <a:off x="5074534" y="3042223"/>
              <a:ext cx="18937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N" sz="2400" dirty="0"/>
                <a:t>ECG classifier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617722-867A-214D-A9F8-7C6493EFF6B8}"/>
                  </a:ext>
                </a:extLst>
              </p:cNvPr>
              <p:cNvSpPr/>
              <p:nvPr/>
            </p:nvSpPr>
            <p:spPr>
              <a:xfrm>
                <a:off x="3253848" y="4278042"/>
                <a:ext cx="8455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5617722-867A-214D-A9F8-7C6493EFF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848" y="4278042"/>
                <a:ext cx="845569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B177E1-BC99-E444-98CD-EA763466021D}"/>
              </a:ext>
            </a:extLst>
          </p:cNvPr>
          <p:cNvCxnSpPr>
            <a:cxnSpLocks/>
          </p:cNvCxnSpPr>
          <p:nvPr/>
        </p:nvCxnSpPr>
        <p:spPr>
          <a:xfrm>
            <a:off x="4099417" y="4520876"/>
            <a:ext cx="661710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56C1B3-EC0D-304D-AE98-D61F03A73358}"/>
              </a:ext>
            </a:extLst>
          </p:cNvPr>
          <p:cNvCxnSpPr>
            <a:cxnSpLocks/>
          </p:cNvCxnSpPr>
          <p:nvPr/>
        </p:nvCxnSpPr>
        <p:spPr>
          <a:xfrm>
            <a:off x="7584314" y="3995992"/>
            <a:ext cx="6617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2B83874-A3F5-0C4D-9CD5-F4B439759D22}"/>
                  </a:ext>
                </a:extLst>
              </p:cNvPr>
              <p:cNvSpPr/>
              <p:nvPr/>
            </p:nvSpPr>
            <p:spPr>
              <a:xfrm>
                <a:off x="8487496" y="4278042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2B83874-A3F5-0C4D-9CD5-F4B439759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96" y="4278042"/>
                <a:ext cx="38292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C17FB5-2A7E-BE40-8870-1C0FC736D76E}"/>
                  </a:ext>
                </a:extLst>
              </p:cNvPr>
              <p:cNvSpPr/>
              <p:nvPr/>
            </p:nvSpPr>
            <p:spPr>
              <a:xfrm>
                <a:off x="3308927" y="3735832"/>
                <a:ext cx="84556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2C17FB5-2A7E-BE40-8870-1C0FC736D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27" y="3735832"/>
                <a:ext cx="84556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A3D5C6-DF3F-234E-BF53-E845505598AA}"/>
              </a:ext>
            </a:extLst>
          </p:cNvPr>
          <p:cNvCxnSpPr/>
          <p:nvPr/>
        </p:nvCxnSpPr>
        <p:spPr>
          <a:xfrm>
            <a:off x="4099417" y="3995992"/>
            <a:ext cx="66171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71B5EF-18F3-CA4A-9B05-D8D4F098A339}"/>
              </a:ext>
            </a:extLst>
          </p:cNvPr>
          <p:cNvCxnSpPr>
            <a:cxnSpLocks/>
          </p:cNvCxnSpPr>
          <p:nvPr/>
        </p:nvCxnSpPr>
        <p:spPr>
          <a:xfrm>
            <a:off x="7584314" y="4520876"/>
            <a:ext cx="66171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50BD7B-4DD8-314E-A1B9-BAEE5856A8A5}"/>
                  </a:ext>
                </a:extLst>
              </p:cNvPr>
              <p:cNvSpPr/>
              <p:nvPr/>
            </p:nvSpPr>
            <p:spPr>
              <a:xfrm>
                <a:off x="8422189" y="3735832"/>
                <a:ext cx="513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50BD7B-4DD8-314E-A1B9-BAEE5856A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89" y="3735832"/>
                <a:ext cx="5135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F07B4-D54E-8141-909F-7FE87CCB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1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7A2E-4A58-F749-8E0D-986DBF141C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0" y="231000"/>
            <a:ext cx="9769209" cy="406400"/>
          </a:xfrm>
        </p:spPr>
        <p:txBody>
          <a:bodyPr/>
          <a:lstStyle/>
          <a:p>
            <a:r>
              <a:rPr lang="en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I:</a:t>
            </a:r>
            <a:r>
              <a:rPr lang="zh-CN" altLang="en-US" dirty="0"/>
              <a:t> </a:t>
            </a:r>
            <a:r>
              <a:rPr lang="en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DNN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located</a:t>
            </a:r>
            <a:r>
              <a:rPr lang="zh-CN" altLang="en-US" dirty="0"/>
              <a:t> </a:t>
            </a:r>
            <a:r>
              <a:rPr lang="en-US" altLang="zh-CN" dirty="0"/>
              <a:t>remotely…</a:t>
            </a:r>
            <a:endParaRPr lang="en-CN" dirty="0"/>
          </a:p>
        </p:txBody>
      </p:sp>
      <p:pic>
        <p:nvPicPr>
          <p:cNvPr id="10" name="Picture 2" descr="Image result for attacker icon">
            <a:extLst>
              <a:ext uri="{FF2B5EF4-FFF2-40B4-BE49-F238E27FC236}">
                <a16:creationId xmlns:a16="http://schemas.microsoft.com/office/drawing/2014/main" id="{3FBFD0EF-6E00-B647-B2C2-2C80E8EE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8" y="5415037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右箭头 31">
            <a:extLst>
              <a:ext uri="{FF2B5EF4-FFF2-40B4-BE49-F238E27FC236}">
                <a16:creationId xmlns:a16="http://schemas.microsoft.com/office/drawing/2014/main" id="{8D7FB723-4559-3D4C-9A8B-B958C2469112}"/>
              </a:ext>
            </a:extLst>
          </p:cNvPr>
          <p:cNvSpPr/>
          <p:nvPr/>
        </p:nvSpPr>
        <p:spPr>
          <a:xfrm rot="19828165">
            <a:off x="1263839" y="578552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pic>
        <p:nvPicPr>
          <p:cNvPr id="12" name="Picture 2" descr="Image result for attacker icon">
            <a:extLst>
              <a:ext uri="{FF2B5EF4-FFF2-40B4-BE49-F238E27FC236}">
                <a16:creationId xmlns:a16="http://schemas.microsoft.com/office/drawing/2014/main" id="{136D1FEC-EBAF-6043-8F90-03C4C8622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13" y="833512"/>
            <a:ext cx="1042313" cy="10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16F6C92-1732-C449-A8D6-D79E8605E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43" y="1815786"/>
            <a:ext cx="11501713" cy="4045799"/>
          </a:xfrm>
          <a:prstGeom prst="rect">
            <a:avLst/>
          </a:prstGeom>
        </p:spPr>
      </p:pic>
      <p:sp>
        <p:nvSpPr>
          <p:cNvPr id="13" name="右箭头 31">
            <a:extLst>
              <a:ext uri="{FF2B5EF4-FFF2-40B4-BE49-F238E27FC236}">
                <a16:creationId xmlns:a16="http://schemas.microsoft.com/office/drawing/2014/main" id="{8E248673-FAA4-8742-813D-F7AE8B0E4EFC}"/>
              </a:ext>
            </a:extLst>
          </p:cNvPr>
          <p:cNvSpPr/>
          <p:nvPr/>
        </p:nvSpPr>
        <p:spPr>
          <a:xfrm rot="1525157">
            <a:off x="4967473" y="1419096"/>
            <a:ext cx="853145" cy="493635"/>
          </a:xfrm>
          <a:prstGeom prst="rightArrow">
            <a:avLst/>
          </a:prstGeom>
          <a:solidFill>
            <a:schemeClr val="accent5"/>
          </a:solidFill>
          <a:effectLst>
            <a:outerShdw blurRad="63500" dist="19050" dir="264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Spoofing</a:t>
            </a:r>
            <a:endParaRPr lang="zh-CN" alt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19AE0F-53FB-574C-AC90-EBE308971F8D}"/>
              </a:ext>
            </a:extLst>
          </p:cNvPr>
          <p:cNvSpPr/>
          <p:nvPr/>
        </p:nvSpPr>
        <p:spPr>
          <a:xfrm>
            <a:off x="3352800" y="733425"/>
            <a:ext cx="6086475" cy="269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65C109-C67A-BE41-9C86-5A69BEED0894}"/>
              </a:ext>
            </a:extLst>
          </p:cNvPr>
          <p:cNvSpPr/>
          <p:nvPr/>
        </p:nvSpPr>
        <p:spPr>
          <a:xfrm>
            <a:off x="8434930" y="859778"/>
            <a:ext cx="815614" cy="400110"/>
          </a:xfrm>
          <a:prstGeom prst="rect">
            <a:avLst/>
          </a:prstGeom>
          <a:solidFill>
            <a:srgbClr val="FF0000"/>
          </a:solidFill>
          <a:effectLst>
            <a:outerShdw blurRad="889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bg1"/>
                </a:solidFill>
              </a:rPr>
              <a:t>Case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50C0B-0104-C342-A8A1-BE91D5AC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306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6EBCD-8275-864D-9E4E-0F93BB15D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2" y="231000"/>
            <a:ext cx="4499296" cy="406400"/>
          </a:xfrm>
        </p:spPr>
        <p:txBody>
          <a:bodyPr/>
          <a:lstStyle/>
          <a:p>
            <a:r>
              <a:rPr lang="en-CN" dirty="0"/>
              <a:t>Human Vision Perception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BDB3D-5207-6E44-B5C8-2067758B4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14" y="1229498"/>
            <a:ext cx="5242224" cy="3580626"/>
          </a:xfrm>
          <a:prstGeom prst="rect">
            <a:avLst/>
          </a:prstGeom>
        </p:spPr>
      </p:pic>
      <p:pic>
        <p:nvPicPr>
          <p:cNvPr id="9" name="Picture 8" descr="A picture containing dog&#10;&#10;Description automatically generated">
            <a:extLst>
              <a:ext uri="{FF2B5EF4-FFF2-40B4-BE49-F238E27FC236}">
                <a16:creationId xmlns:a16="http://schemas.microsoft.com/office/drawing/2014/main" id="{24A81EB6-F956-C14E-8196-00037A68FB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7" t="9353" r="10668" b="9065"/>
          <a:stretch/>
        </p:blipFill>
        <p:spPr>
          <a:xfrm>
            <a:off x="711788" y="1324615"/>
            <a:ext cx="5219700" cy="210438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F1C902-8955-5D4F-92C5-61661B0CAF21}"/>
              </a:ext>
            </a:extLst>
          </p:cNvPr>
          <p:cNvGrpSpPr/>
          <p:nvPr/>
        </p:nvGrpSpPr>
        <p:grpSpPr>
          <a:xfrm>
            <a:off x="835613" y="3534266"/>
            <a:ext cx="4929600" cy="2378976"/>
            <a:chOff x="835613" y="3534266"/>
            <a:chExt cx="4929600" cy="23789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D722C21-D9C1-FE4B-B368-45CA979EA8B7}"/>
                </a:ext>
              </a:extLst>
            </p:cNvPr>
            <p:cNvGrpSpPr/>
            <p:nvPr/>
          </p:nvGrpSpPr>
          <p:grpSpPr>
            <a:xfrm>
              <a:off x="835613" y="3534266"/>
              <a:ext cx="4929600" cy="2378976"/>
              <a:chOff x="835613" y="3534266"/>
              <a:chExt cx="4929600" cy="2378976"/>
            </a:xfrm>
          </p:grpSpPr>
          <p:pic>
            <p:nvPicPr>
              <p:cNvPr id="18" name="Picture 17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F1FFEF45-65CF-7644-97E4-0EAD67977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0488"/>
              <a:stretch/>
            </p:blipFill>
            <p:spPr>
              <a:xfrm>
                <a:off x="847725" y="3534266"/>
                <a:ext cx="4917488" cy="1092775"/>
              </a:xfrm>
              <a:prstGeom prst="rect">
                <a:avLst/>
              </a:prstGeom>
            </p:spPr>
          </p:pic>
          <p:pic>
            <p:nvPicPr>
              <p:cNvPr id="20" name="Picture 19" descr="A close up of a piece of paper&#10;&#10;Description automatically generated">
                <a:extLst>
                  <a:ext uri="{FF2B5EF4-FFF2-40B4-BE49-F238E27FC236}">
                    <a16:creationId xmlns:a16="http://schemas.microsoft.com/office/drawing/2014/main" id="{3DC44651-9344-A141-985E-0BA43E5B0C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" t="38110" r="-176" b="42682"/>
              <a:stretch/>
            </p:blipFill>
            <p:spPr>
              <a:xfrm>
                <a:off x="835613" y="4839191"/>
                <a:ext cx="4917488" cy="1074051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A82435-6A81-E44F-9E8B-32DFD74F3219}"/>
                </a:ext>
              </a:extLst>
            </p:cNvPr>
            <p:cNvSpPr/>
            <p:nvPr/>
          </p:nvSpPr>
          <p:spPr>
            <a:xfrm>
              <a:off x="2430794" y="3656849"/>
              <a:ext cx="18937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N" dirty="0"/>
                <a:t>Original Signal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657391-4D77-C64B-B460-82D900D9869F}"/>
                </a:ext>
              </a:extLst>
            </p:cNvPr>
            <p:cNvSpPr/>
            <p:nvPr/>
          </p:nvSpPr>
          <p:spPr>
            <a:xfrm>
              <a:off x="2430794" y="4932615"/>
              <a:ext cx="18937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N" dirty="0"/>
                <a:t>Metric: L2-norm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3CD9E43-3C11-0047-A0DA-5EFD67D3C80D}"/>
              </a:ext>
            </a:extLst>
          </p:cNvPr>
          <p:cNvSpPr/>
          <p:nvPr/>
        </p:nvSpPr>
        <p:spPr>
          <a:xfrm>
            <a:off x="6776899" y="5205356"/>
            <a:ext cx="4209453" cy="707886"/>
          </a:xfrm>
          <a:prstGeom prst="rect">
            <a:avLst/>
          </a:prstGeom>
          <a:solidFill>
            <a:srgbClr val="43678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bg1"/>
                </a:solidFill>
              </a:rPr>
              <a:t>Humans have different perceptual sensitivities to colors and line curves.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C0413-AD0E-4144-B9A3-0E8D2DCF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53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0593C-1B4A-A144-971A-F40FD88A38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1" y="231000"/>
            <a:ext cx="10007333" cy="406400"/>
          </a:xfrm>
        </p:spPr>
        <p:txBody>
          <a:bodyPr/>
          <a:lstStyle/>
          <a:p>
            <a:r>
              <a:rPr lang="en-CN" dirty="0"/>
              <a:t>Leverage Smoothness Metric to Produce </a:t>
            </a:r>
            <a:r>
              <a:rPr lang="en-US" dirty="0"/>
              <a:t>Imperceptible</a:t>
            </a:r>
            <a:r>
              <a:rPr lang="zh-CN" altLang="en-US" dirty="0"/>
              <a:t> </a:t>
            </a:r>
            <a:r>
              <a:rPr lang="en-US" altLang="zh-CN" dirty="0"/>
              <a:t>Attacks</a:t>
            </a:r>
            <a:r>
              <a:rPr lang="zh-CN" altLang="en-US" dirty="0"/>
              <a:t> </a:t>
            </a:r>
            <a:r>
              <a:rPr lang="en-C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DE1930-F79B-A94A-903E-22CA43705D7A}"/>
                  </a:ext>
                </a:extLst>
              </p:cNvPr>
              <p:cNvSpPr/>
              <p:nvPr/>
            </p:nvSpPr>
            <p:spPr>
              <a:xfrm>
                <a:off x="685733" y="1396636"/>
                <a:ext cx="10772841" cy="1178601"/>
              </a:xfrm>
              <a:prstGeom prst="rect">
                <a:avLst/>
              </a:prstGeom>
              <a:noFill/>
              <a:ln w="38100">
                <a:solidFill>
                  <a:srgbClr val="13457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Given an m-class ECG classifier: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𝑙𝑜𝑔𝑖𝑡𝑠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an adversary 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generates adversarial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 so that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(targeted attack)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DE1930-F79B-A94A-903E-22CA43705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" y="1396636"/>
                <a:ext cx="10772841" cy="1178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13457A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5FD6EAE-64AD-8740-8347-282BCFECF246}"/>
              </a:ext>
            </a:extLst>
          </p:cNvPr>
          <p:cNvSpPr/>
          <p:nvPr/>
        </p:nvSpPr>
        <p:spPr>
          <a:xfrm>
            <a:off x="685734" y="3163304"/>
            <a:ext cx="6945055" cy="2961271"/>
          </a:xfrm>
          <a:prstGeom prst="rect">
            <a:avLst/>
          </a:prstGeom>
          <a:noFill/>
          <a:ln w="38100">
            <a:solidFill>
              <a:srgbClr val="134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4E0330-90CB-7840-B630-83443DC328DB}"/>
                  </a:ext>
                </a:extLst>
              </p:cNvPr>
              <p:cNvSpPr txBox="1"/>
              <p:nvPr/>
            </p:nvSpPr>
            <p:spPr>
              <a:xfrm>
                <a:off x="828676" y="3452643"/>
                <a:ext cx="9768963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4E0330-90CB-7840-B630-83443DC3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6" y="3452643"/>
                <a:ext cx="9768963" cy="399405"/>
              </a:xfrm>
              <a:prstGeom prst="rect">
                <a:avLst/>
              </a:prstGeom>
              <a:blipFill>
                <a:blip r:embed="rId4"/>
                <a:stretch>
                  <a:fillRect l="-909" t="-6250" b="-28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1C3E22-36CA-0E47-833B-C3AFB2715014}"/>
                  </a:ext>
                </a:extLst>
              </p:cNvPr>
              <p:cNvSpPr txBox="1"/>
              <p:nvPr/>
            </p:nvSpPr>
            <p:spPr>
              <a:xfrm>
                <a:off x="828676" y="4486453"/>
                <a:ext cx="93249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1" i="1" dirty="0">
                    <a:solidFill>
                      <a:srgbClr val="13457A"/>
                    </a:solidFill>
                  </a:rPr>
                  <a:t>Similarity metric: S</a:t>
                </a:r>
                <a:r>
                  <a:rPr lang="en-US" altLang="zh-CN" sz="2400" b="1" i="1" dirty="0">
                    <a:solidFill>
                      <a:srgbClr val="13457A"/>
                    </a:solidFill>
                  </a:rPr>
                  <a:t>moothness of perturbation</a:t>
                </a:r>
                <a:r>
                  <a:rPr lang="en-US" altLang="zh-CN" sz="2400" b="1" i="1" dirty="0">
                    <a:solidFill>
                      <a:srgbClr val="13457A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13457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endParaRPr lang="en-US" sz="2400" b="1" i="1" dirty="0">
                  <a:solidFill>
                    <a:srgbClr val="13457A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1C3E22-36CA-0E47-833B-C3AFB2715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6" y="4486453"/>
                <a:ext cx="9324974" cy="369332"/>
              </a:xfrm>
              <a:prstGeom prst="rect">
                <a:avLst/>
              </a:prstGeom>
              <a:blipFill>
                <a:blip r:embed="rId5"/>
                <a:stretch>
                  <a:fillRect l="-1902" t="-20000" b="-4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78E055-32E1-934A-8D1E-A17069E5FB76}"/>
                  </a:ext>
                </a:extLst>
              </p:cNvPr>
              <p:cNvSpPr txBox="1"/>
              <p:nvPr/>
            </p:nvSpPr>
            <p:spPr>
              <a:xfrm>
                <a:off x="1255030" y="4937809"/>
                <a:ext cx="5567742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𝑑𝑖𝑓𝑓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78E055-32E1-934A-8D1E-A17069E5F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30" y="4937809"/>
                <a:ext cx="5567742" cy="416845"/>
              </a:xfrm>
              <a:prstGeom prst="rect">
                <a:avLst/>
              </a:prstGeom>
              <a:blipFill>
                <a:blip r:embed="rId6"/>
                <a:stretch>
                  <a:fillRect l="-683" b="-2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FB3514-3726-B94A-B1B7-0E5219D9427C}"/>
                  </a:ext>
                </a:extLst>
              </p:cNvPr>
              <p:cNvSpPr/>
              <p:nvPr/>
            </p:nvSpPr>
            <p:spPr>
              <a:xfrm>
                <a:off x="752476" y="3898291"/>
                <a:ext cx="9892788" cy="491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FB3514-3726-B94A-B1B7-0E5219D94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6" y="3898291"/>
                <a:ext cx="9892788" cy="491738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BC76B-41CE-FE40-883E-0362DB1E64A6}"/>
                  </a:ext>
                </a:extLst>
              </p:cNvPr>
              <p:cNvSpPr/>
              <p:nvPr/>
            </p:nvSpPr>
            <p:spPr>
              <a:xfrm>
                <a:off x="1178830" y="5436677"/>
                <a:ext cx="645195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𝑑𝑖𝑓𝑓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BC76B-41CE-FE40-883E-0362DB1E6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30" y="5436677"/>
                <a:ext cx="6451959" cy="461665"/>
              </a:xfrm>
              <a:prstGeom prst="rect">
                <a:avLst/>
              </a:prstGeom>
              <a:blipFill>
                <a:blip r:embed="rId8"/>
                <a:stretch>
                  <a:fillRect l="-786" t="-5405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F20BA2-ABD1-4A40-8154-C506B27AFEE9}"/>
              </a:ext>
            </a:extLst>
          </p:cNvPr>
          <p:cNvSpPr/>
          <p:nvPr/>
        </p:nvSpPr>
        <p:spPr>
          <a:xfrm>
            <a:off x="609903" y="1004253"/>
            <a:ext cx="2171398" cy="512580"/>
          </a:xfrm>
          <a:prstGeom prst="roundRect">
            <a:avLst/>
          </a:prstGeom>
          <a:solidFill>
            <a:srgbClr val="13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Attack goal</a:t>
            </a:r>
            <a:endParaRPr lang="en-US" sz="2800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E98E2C-C005-0549-96C9-302D1EB7C2A4}"/>
              </a:ext>
            </a:extLst>
          </p:cNvPr>
          <p:cNvSpPr/>
          <p:nvPr/>
        </p:nvSpPr>
        <p:spPr>
          <a:xfrm>
            <a:off x="609903" y="2765738"/>
            <a:ext cx="2580972" cy="512580"/>
          </a:xfrm>
          <a:prstGeom prst="roundRect">
            <a:avLst/>
          </a:prstGeom>
          <a:solidFill>
            <a:srgbClr val="1345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Attack Strategy </a:t>
            </a:r>
          </a:p>
        </p:txBody>
      </p:sp>
      <p:pic>
        <p:nvPicPr>
          <p:cNvPr id="14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84BCF68-AAC3-AC40-827D-EE992EE7B2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2848" b="80488"/>
          <a:stretch/>
        </p:blipFill>
        <p:spPr>
          <a:xfrm>
            <a:off x="7885331" y="3472195"/>
            <a:ext cx="3573242" cy="852192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270A9B-FA4B-E14E-B4F0-DA47177738F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" t="19753" r="4792" b="61915"/>
          <a:stretch/>
        </p:blipFill>
        <p:spPr>
          <a:xfrm>
            <a:off x="7885332" y="5039307"/>
            <a:ext cx="3477994" cy="815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145BEC-B2E6-374D-B09C-AFD126169571}"/>
              </a:ext>
            </a:extLst>
          </p:cNvPr>
          <p:cNvSpPr/>
          <p:nvPr/>
        </p:nvSpPr>
        <p:spPr>
          <a:xfrm>
            <a:off x="8333843" y="3123308"/>
            <a:ext cx="258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dirty="0"/>
              <a:t>Original Signal, Class: 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FDE716-4CDF-DC49-AE55-3B5A08E6385C}"/>
              </a:ext>
            </a:extLst>
          </p:cNvPr>
          <p:cNvSpPr/>
          <p:nvPr/>
        </p:nvSpPr>
        <p:spPr>
          <a:xfrm>
            <a:off x="8221751" y="4629482"/>
            <a:ext cx="2900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N" dirty="0"/>
              <a:t>Metric: Smoothness, Class: 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39F6F-5DE7-E64C-B7AB-FC54EB29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44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F19E0-C326-1D4A-8344-A2B268C33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2191" y="231000"/>
            <a:ext cx="9492983" cy="406400"/>
          </a:xfrm>
        </p:spPr>
        <p:txBody>
          <a:bodyPr/>
          <a:lstStyle/>
          <a:p>
            <a:r>
              <a:rPr lang="en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Imperceptibility Test (57 AMT users)</a:t>
            </a:r>
          </a:p>
          <a:p>
            <a:endParaRPr lang="en-US" dirty="0"/>
          </a:p>
          <a:p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0F86F-D1E0-5645-AA11-AA13ED1B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05" y="1551957"/>
            <a:ext cx="6458189" cy="4614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4AE686-F1AA-AC46-9719-2D2E9DC341DC}"/>
              </a:ext>
            </a:extLst>
          </p:cNvPr>
          <p:cNvSpPr/>
          <p:nvPr/>
        </p:nvSpPr>
        <p:spPr>
          <a:xfrm>
            <a:off x="2179285" y="908296"/>
            <a:ext cx="7998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/>
              <a:t>Which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adversarial example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is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more similar to original signal? </a:t>
            </a:r>
            <a:endParaRPr lang="en-US" sz="2400" b="1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CD679D-9426-D04C-9A0A-AF941863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CE2-2712-CE4F-B966-6002BD153C65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自定义设计方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0079C7"/>
      </a:accent2>
      <a:accent3>
        <a:srgbClr val="01B8D1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我给母校送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体母版">
  <a:themeElements>
    <a:clrScheme name="我给母校送模板配色1">
      <a:dk1>
        <a:sysClr val="windowText" lastClr="000000"/>
      </a:dk1>
      <a:lt1>
        <a:sysClr val="window" lastClr="FFFFFF"/>
      </a:lt1>
      <a:dk2>
        <a:srgbClr val="7F7F7F"/>
      </a:dk2>
      <a:lt2>
        <a:srgbClr val="FAFAFC"/>
      </a:lt2>
      <a:accent1>
        <a:srgbClr val="36456E"/>
      </a:accent1>
      <a:accent2>
        <a:srgbClr val="1D75AB"/>
      </a:accent2>
      <a:accent3>
        <a:srgbClr val="0EAEC4"/>
      </a:accent3>
      <a:accent4>
        <a:srgbClr val="EF5F2D"/>
      </a:accent4>
      <a:accent5>
        <a:srgbClr val="FBD533"/>
      </a:accent5>
      <a:accent6>
        <a:srgbClr val="D35AD2"/>
      </a:accent6>
      <a:hlink>
        <a:srgbClr val="7030A0"/>
      </a:hlink>
      <a:folHlink>
        <a:srgbClr val="FF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23671</TotalTime>
  <Words>1252</Words>
  <Application>Microsoft Office PowerPoint</Application>
  <PresentationFormat>宽屏</PresentationFormat>
  <Paragraphs>159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宋体</vt:lpstr>
      <vt:lpstr>Arial</vt:lpstr>
      <vt:lpstr>Calibri</vt:lpstr>
      <vt:lpstr>Cambria Math</vt:lpstr>
      <vt:lpstr>自定义设计方案</vt:lpstr>
      <vt:lpstr>主体母版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黄 倩怡</cp:lastModifiedBy>
  <cp:revision>931</cp:revision>
  <cp:lastPrinted>2020-02-20T18:21:58Z</cp:lastPrinted>
  <dcterms:created xsi:type="dcterms:W3CDTF">2018-12-15T04:10:10Z</dcterms:created>
  <dcterms:modified xsi:type="dcterms:W3CDTF">2020-10-10T10:53:48Z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2019-04-11T17:17:16.1565821Z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a5af6815-6507-493a-9fca-414612496688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